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6" r:id="rId2"/>
    <p:sldId id="309" r:id="rId3"/>
    <p:sldId id="310" r:id="rId4"/>
    <p:sldId id="317" r:id="rId5"/>
    <p:sldId id="311" r:id="rId6"/>
    <p:sldId id="312" r:id="rId7"/>
    <p:sldId id="362" r:id="rId8"/>
    <p:sldId id="363" r:id="rId9"/>
    <p:sldId id="313" r:id="rId10"/>
    <p:sldId id="314" r:id="rId11"/>
    <p:sldId id="315" r:id="rId12"/>
    <p:sldId id="320" r:id="rId13"/>
    <p:sldId id="316" r:id="rId14"/>
    <p:sldId id="321" r:id="rId15"/>
    <p:sldId id="322" r:id="rId16"/>
    <p:sldId id="323" r:id="rId17"/>
    <p:sldId id="324" r:id="rId18"/>
    <p:sldId id="325" r:id="rId19"/>
    <p:sldId id="326" r:id="rId20"/>
    <p:sldId id="327" r:id="rId21"/>
    <p:sldId id="328" r:id="rId22"/>
    <p:sldId id="329" r:id="rId23"/>
    <p:sldId id="330" r:id="rId24"/>
    <p:sldId id="332" r:id="rId25"/>
    <p:sldId id="331" r:id="rId26"/>
    <p:sldId id="369" r:id="rId27"/>
    <p:sldId id="370" r:id="rId28"/>
    <p:sldId id="257" r:id="rId29"/>
    <p:sldId id="258" r:id="rId30"/>
    <p:sldId id="371" r:id="rId31"/>
    <p:sldId id="274" r:id="rId32"/>
    <p:sldId id="336" r:id="rId33"/>
    <p:sldId id="365" r:id="rId34"/>
    <p:sldId id="364" r:id="rId35"/>
    <p:sldId id="338" r:id="rId36"/>
    <p:sldId id="367" r:id="rId37"/>
    <p:sldId id="342" r:id="rId38"/>
    <p:sldId id="359" r:id="rId39"/>
    <p:sldId id="344" r:id="rId40"/>
    <p:sldId id="347" r:id="rId41"/>
    <p:sldId id="360" r:id="rId42"/>
    <p:sldId id="345" r:id="rId43"/>
    <p:sldId id="354" r:id="rId44"/>
    <p:sldId id="361" r:id="rId45"/>
    <p:sldId id="346" r:id="rId46"/>
    <p:sldId id="348" r:id="rId47"/>
    <p:sldId id="349" r:id="rId48"/>
    <p:sldId id="350" r:id="rId49"/>
    <p:sldId id="357" r:id="rId50"/>
    <p:sldId id="356" r:id="rId51"/>
    <p:sldId id="358" r:id="rId52"/>
    <p:sldId id="372" r:id="rId53"/>
    <p:sldId id="333" r:id="rId54"/>
    <p:sldId id="273" r:id="rId55"/>
    <p:sldId id="368" r:id="rId5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57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D2833C-E55C-4A6B-B30A-11F00FECB8DB}" type="datetimeFigureOut">
              <a:rPr lang="ru-RU" smtClean="0"/>
              <a:pPr/>
              <a:t>22.04.2022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4B25B-2A9C-4BF2-89B8-194B379E5F2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4B25B-2A9C-4BF2-89B8-194B379E5F26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4B25B-2A9C-4BF2-89B8-194B379E5F26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Наводнения</a:t>
            </a:r>
            <a:r>
              <a:rPr lang="ru-RU" baseline="0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4B25B-2A9C-4BF2-89B8-194B379E5F26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4B25B-2A9C-4BF2-89B8-194B379E5F26}" type="slidenum">
              <a:rPr lang="ru-RU" smtClean="0"/>
              <a:pPr/>
              <a:t>49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Разлив Амура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4B25B-2A9C-4BF2-89B8-194B379E5F26}" type="slidenum">
              <a:rPr lang="ru-RU" smtClean="0"/>
              <a:pPr/>
              <a:t>51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22.04.2022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ircl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0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500042"/>
            <a:ext cx="7772400" cy="85725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800000"/>
                </a:solidFill>
                <a:latin typeface="Georgia" pitchFamily="18" charset="0"/>
              </a:rPr>
              <a:t>Осторожно! Лесной </a:t>
            </a:r>
            <a:r>
              <a:rPr lang="ru-RU" sz="2800" dirty="0" smtClean="0">
                <a:solidFill>
                  <a:srgbClr val="800000"/>
                </a:solidFill>
                <a:latin typeface="Georgia" pitchFamily="18" charset="0"/>
              </a:rPr>
              <a:t>пожар!</a:t>
            </a:r>
            <a:endParaRPr lang="ru-RU" sz="2800" dirty="0">
              <a:solidFill>
                <a:srgbClr val="800000"/>
              </a:solidFill>
              <a:latin typeface="Georgia" pitchFamily="18" charset="0"/>
            </a:endParaRPr>
          </a:p>
        </p:txBody>
      </p:sp>
      <p:pic>
        <p:nvPicPr>
          <p:cNvPr id="4" name="Picture 2" descr="http://www.adm-mosrentgen.ru/upload/iblock/e95/e953d7bc52d492a3b7a236ccdc0ea64c.jpg"/>
          <p:cNvPicPr>
            <a:picLocks noChangeAspect="1" noChangeArrowheads="1"/>
          </p:cNvPicPr>
          <p:nvPr/>
        </p:nvPicPr>
        <p:blipFill>
          <a:blip r:embed="rId2"/>
          <a:srcRect r="24067"/>
          <a:stretch>
            <a:fillRect/>
          </a:stretch>
        </p:blipFill>
        <p:spPr bwMode="auto">
          <a:xfrm>
            <a:off x="2071670" y="1500174"/>
            <a:ext cx="5079029" cy="4414638"/>
          </a:xfrm>
          <a:prstGeom prst="round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1664091925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85786" y="714356"/>
            <a:ext cx="4643470" cy="3214710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Georgia" pitchFamily="18" charset="0"/>
              </a:rPr>
              <a:t>А вот родившиеся </a:t>
            </a:r>
            <a:r>
              <a:rPr lang="ru-RU" sz="1800" dirty="0" err="1" smtClean="0">
                <a:latin typeface="Georgia" pitchFamily="18" charset="0"/>
              </a:rPr>
              <a:t>косулята</a:t>
            </a:r>
            <a:r>
              <a:rPr lang="ru-RU" sz="1800" dirty="0" smtClean="0">
                <a:latin typeface="Georgia" pitchFamily="18" charset="0"/>
              </a:rPr>
              <a:t>, наоборот, ведут себя тихо, затаиваясь на земле так, что даже не всякий хищник сможет их обнаружить. Замирают в траве зайчата, оленята и другие малыши. Неспособные пока быстро бегать и даже ходить, детёныши прячутся на земле, в траве и небольших кусточках, которые становятся для них настоящей защитой от хищников.</a:t>
            </a:r>
            <a:endParaRPr lang="ru-RU" sz="1800" dirty="0">
              <a:latin typeface="Georgia" pitchFamily="18" charset="0"/>
            </a:endParaRPr>
          </a:p>
        </p:txBody>
      </p:sp>
      <p:pic>
        <p:nvPicPr>
          <p:cNvPr id="2052" name="Picture 4" descr="https://mtdata.ru/u19/photoD432/20277624183-0/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1000108"/>
            <a:ext cx="3122596" cy="2341947"/>
          </a:xfrm>
          <a:prstGeom prst="roundRect">
            <a:avLst/>
          </a:prstGeom>
          <a:noFill/>
          <a:effectLst>
            <a:glow rad="101600">
              <a:schemeClr val="accent3">
                <a:lumMod val="50000"/>
                <a:alpha val="60000"/>
              </a:schemeClr>
            </a:glow>
          </a:effectLst>
        </p:spPr>
      </p:pic>
      <p:pic>
        <p:nvPicPr>
          <p:cNvPr id="2056" name="Picture 8" descr="http://svetmaiaka.ru/uploads/posts/2020-03/937cd863b025870350de1957c4df63a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3929066"/>
            <a:ext cx="3857652" cy="2168851"/>
          </a:xfrm>
          <a:prstGeom prst="roundRect">
            <a:avLst/>
          </a:prstGeom>
          <a:noFill/>
          <a:effectLst>
            <a:glow rad="101600">
              <a:schemeClr val="accent3">
                <a:lumMod val="50000"/>
                <a:alpha val="60000"/>
              </a:schemeClr>
            </a:glow>
          </a:effectLst>
        </p:spPr>
      </p:pic>
      <p:pic>
        <p:nvPicPr>
          <p:cNvPr id="7" name="Picture 20" descr="https://sun9-86.userapi.com/impf/QpuZr_jhshRi52KG7X69dy1QzxAWRIO1zo3UOA/61KvRjCLOFM.jpg?size=1280x853&amp;quality=96&amp;sign=5ba47ea115f3d2978c19e1122a9c88ed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3857628"/>
            <a:ext cx="3323165" cy="2214578"/>
          </a:xfrm>
          <a:prstGeom prst="roundRect">
            <a:avLst/>
          </a:prstGeom>
          <a:noFill/>
          <a:effectLst>
            <a:glow rad="101600">
              <a:schemeClr val="accent3">
                <a:lumMod val="50000"/>
                <a:alpha val="60000"/>
              </a:schemeClr>
            </a:glo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71472" y="5000636"/>
            <a:ext cx="7858180" cy="100013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dirty="0" smtClean="0">
                <a:latin typeface="Georgia" pitchFamily="18" charset="0"/>
              </a:rPr>
              <a:t>      А весна уже в разгаре – наполнен живой суетой лес: в такое ответственное время Матушке Природе надо успеть обогреть, накормить, поставить на лапы миллионы своих детей. </a:t>
            </a:r>
            <a:endParaRPr lang="ru-RU" sz="1800" dirty="0">
              <a:latin typeface="Georgia" pitchFamily="18" charset="0"/>
            </a:endParaRPr>
          </a:p>
        </p:txBody>
      </p:sp>
      <p:sp>
        <p:nvSpPr>
          <p:cNvPr id="1026" name="AutoShape 2" descr="http://animalsglobe.ru/wp-content/uploads/2021/01/3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img-fotki.yandex.ru/get/6706/26913876.19/0_a122e_3fa4519a_X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 descr="C:\Users\Q\Desktop\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3114" y="2000240"/>
            <a:ext cx="4075100" cy="2714644"/>
          </a:xfrm>
          <a:prstGeom prst="roundRect">
            <a:avLst/>
          </a:prstGeom>
          <a:noFill/>
          <a:effectLst>
            <a:glow rad="101600">
              <a:schemeClr val="accent3">
                <a:lumMod val="50000"/>
                <a:alpha val="60000"/>
              </a:schemeClr>
            </a:glow>
          </a:effectLst>
        </p:spPr>
      </p:pic>
      <p:pic>
        <p:nvPicPr>
          <p:cNvPr id="1030" name="Picture 6" descr="C:\Users\Q\Desktop\IMG_6428zzz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928670"/>
            <a:ext cx="3946166" cy="2806711"/>
          </a:xfrm>
          <a:prstGeom prst="roundRect">
            <a:avLst/>
          </a:prstGeom>
          <a:noFill/>
          <a:effectLst>
            <a:glow rad="101600">
              <a:schemeClr val="accent3">
                <a:lumMod val="50000"/>
                <a:alpha val="60000"/>
              </a:schemeClr>
            </a:glow>
          </a:effectLst>
        </p:spPr>
      </p:pic>
      <p:sp>
        <p:nvSpPr>
          <p:cNvPr id="1033" name="AutoShape 9" descr="data:image/png;base64,iVBORw0KGgoAAAANSUhEUgAAAusAAAHyCAYAAABSyIDzAAAAAXNSR0IArs4c6QAAH6NJREFUeF7t2kFKHGEYBNBucqqYs4UoOZJnGD2VTsYhhCxdVllPyM5Ffa9+mkJyHsfxfPvnhwABAgQIECBAgACBMIHTWA9rRBwCBAgQIECAAAECfwWMdU+BAAECBAgQIECAQKiAsR5ajFgECBAgQIAAAQIEjHVvgAABAgQIECBAgECogLEeWoxYBAgQIECAAAECBIx1b4AAAQIECBAgQIBAqICxHlqMWAQIECBAgAABAgSMdW+AAAECBAgQIECAQKiAsR5ajFgECBAgQIAAAQIEjHVvgAABAgQIECBAgECogLEeWoxYBAgQIECAAAECBIx1b4AAAQIECBAgQIBAqICxHlqMWAQIECBAgAABAgSMdW+AAAECBAgQIECAQKiAsR5ajFgECBAgQIAAAQIEjHVvgAABAgQIECBAgECogLEeWoxYBAgQIECAAAECBIx1b4AAAQIECBAgQIBAqICxHlqMWAQIECBAgAABAgSMdW+AAAECBAgQIECAQKiAsR5ajFgECBAgQIAAAQIEjHVvgAABAgQIECBAgECogLEeWoxYBAgQIECAAAECBIx1b4AAAQIECBAgQIBAqICxHlqMWAQIECBAgAABAgSMdW+AAAECBAgQIECAQKiAsR5ajFgECBAgQIAAAQIEjHVvgAABAgQIECBAgECogLEeWoxYBAgQIECAAAECBIx1b4AAAQIECBAgQIBAqICxHlqMWAQIECBAgAABAgSMdW+AAAECBAgQIECAQKiAsR5ajFgECBAgQIAAAQIEjHVvgAABAgQIECBAgECogLEeWoxYBAgQIECAAAECBIx1b4AAAQIECBAgQIBAqICxHlqMWAQIECBAgAABAgTOy9Px/v0nCAIECBD4CgKvv4/DN/0rNOkGAgQIHMfHN/28PB7Xh184CBAgQOArCLzcvucPT1/hEjcQIECAwMvte35er8f1RvENBwECBAgQIECAAAECUQJv97F+nsfH/133Q4AAAQIECBAgQIBAiMB9pxvrIW2IQYAAAQIECBAgQOA/AWPdcyBAgAABAgQIECAQKmCshxYjFgECBAgQIECAAAFj3RsgQIAAAQIECBAgECpgrIcWIxYBAgQIECBAgAABY90bIECAAAECBAgQIBAqYKyHFiMWAQIECBAgQIAAAWPdGyBAgAABAgQIECAQKmCshxYjFgECBAgQIECAAAFj3RsgQIAAAQIECBAgECpgrIcWIxYBAgQIECBAgAABY90bIECAAAECBAgQIBAqYKyHFiMWAQIECBAgQIAAAWPdGyBAgAABAgQIECAQKmCshxYjFgECBAgQIECAAAFj3RsgQIAAAQIECBAgECpgrIcWIxYBAgQIECBAgAABY90bIECAAAECBAgQIBAqYKyHFiMWAQIECBAgQIAAAWPdGyBAgAABAgQIECAQKmCshxYjFgECBAgQIECAAAFj3RsgQIAAAQIECBAgECpgrIcWIxYBAgQIECBAgAABY90bIECAAAECBAgQIBAqYKyHFiMWAQIECBAgQIAAAWPdGyBAgAABAgQIECAQKmCshxYjFgECBAgQIECAAAFj3RsgQIAAAQIECBAgECpgrIcWIxYBAgQIECBAgAABY90bIECAAAECBAgQIBAqYKyHFiMWAQIECBAgQIAAAWPdGyBAgAABAgQIECAQKmCshxYjFgECBAgQIECAAAFj3RsgQIAAAQIECBAgECpgrIcWIxYBAgQIECBAgAABY90bIECAAAECBAgQIBAqYKyHFiMWAQIECBAgQIAAAWPdGyBAgAABAgQIECAQKmCshxYjFgECBAgQIECAAAFj3RsgQIAAAQIECBAgECpgrIcWIxYBAgQIECBAgAABY90bIECAAAECBAgQIBAqYKyHFiMWAQIECBAgQIAAAWPdGyBAgAABAgQIECAQKmCshxYjFgECBAgQIECAAAFj3RsgQIAAAQIECBAgECpgrIcWIxYBAgQIECBAgAABY90bIECAAAECBAgQIBAqYKyHFiMWAQIECBAgQIAAAWPdGyBAgAABAgQIECAQKmCshxYjFgECBAgQIECAAAFj3RsgQIAAAQIECBAgECpgrIcWIxYBAgQIECBAgAABY90bIECAAAECBAgQIBAqYKyHFiMWAQIECBAgQIAAAWPdGyBAgAABAgQIECAQKmCshxYjFgECBAgQIECAAAFj3RsgQIAAAQIECBAgECpgrIcWIxYBAgQIECBAgAABY90bIECAAAECBAgQIBAqYKyHFiMWAQIECBAgQIAAAWPdGyBAgAABAgQIECAQKmCshxYjFgECBAgQIECAAAFj3RsgQIAAAQIECBAgECpgrIcWIxYBAgQIECBAgAABY90bIECAAAECBAgQIBAqYKyHFiMWAQIECBAgQIAAAWPdGyBAgAABAgQIECAQKmCshxYjFgECBAgQIECAAAFj3RsgQIAAAQIECBAgECpgrIcWIxYBAgQIECBAgAABY90bIECAAAECBAgQIBAqYKyHFiMWAQIECBAgQIAAAWPdGyBAgAABAgQIECAQKmCshxYjFgECBAgQIECAAAFj3RsgQIAAAQIECBAgECpgrIcWIxYBAgQIECBAgAABY90bIECAAAECBAgQIBAqYKyHFiMWAQIECBAgQIAAAWPdGyBAgAABAgQIECAQKmCshxYjFgECBAgQIECAAAFj3RsgQIAAAQIECBAgECpgrIcWIxYBAgQIECBAgAABY90bIECAAAECBAgQIBAqYKyHFiMWAQIECBAgQIAAAWPdGyBAgAABAgQIECAQKmCshxYjFgECBAgQIECAAAFj3RsgQIAAAQIECBAgECpgrIcWIxYBAgQIECBAgAABY90bIECAAAECBAgQIBAqYKyHFiMWAQIECBAgQIAAAWPdGyBAgAABAgQIECAQKmCshxYjFgECBAgQIECAAAFj3RsgQIAAAQIECBAgECpgrIcWIxYBAgQIECBAgAABY90bIECAAAECBAgQIBAqYKyHFiMWAQIECBAgQIAAAWPdGyBAgAABAgQIECAQKmCshxYjFgECBAgQIECAAAFj3RsgQIAAAQIECBAgECpgrIcWIxYBAgQIECBAgAABY90bIECAAAECBAgQIBAqYKyHFiMWAQIECBAgQIAAAWPdGyBAgAABAgQIECAQKmCshxYjFgECBAgQIECAAAFj3RsgQIAAAQIECBAgECpgrIcWIxYBAgQIECBAgAABY90bIECAAAECBAgQIBAqYKyHFiMWAQIECBAgQIAAAWPdGyBAgAABAgQIECAQKmCshxYjFgECBAgQIECAAAFj3RsgQIAAAQIECBAgECpgrIcWIxYBAgQIECBAgAABY90bIECAAAECBAgQIBAqYKyHFiMWAQIECBAgQIAAAWPdGyBAgAABAgQIECAQKmCshxYjFgECBAgQIECAAAFj3RsgQIAAAQIECBAgECpgrIcWIxYBAgQIECBAgAABY90bIECAAAECBAgQIBAqYKyHFiMWAQIECBAgQIAAAWPdGyBAgAABAgQIECAQKmCshxYjFgECBAgQIECAAAFj3RsgQIAAAQIECBAgECpgrIcWIxYBAgQIECBAgAABY90bIECAAAECBAgQIBAqYKyHFiMWAQIECBAgQIAAAWPdGyBAgAABAgQIECAQKmCshxYjFgECBAgQIECAAAFj3RsgQIAAAQIECBAgECpgrIcWIxYBAgQIECBAgAABY90bIECAAAECBAgQIBAqYKyHFiMWAQIECBAgQIAAAWPdGyBAgAABAgQIECAQKmCshxYjFgECBAgQIECAAAFj3RsgQIAAAQIECBAgECpgrIcWIxYBAgQIECBAgAABY90bIECAAAECBAgQIBAqYKyHFiMWAQIECBAgQIAAAWPdGyBAgAABAgQIECAQKmCshxYjFgECBAgQIECAAAFj3RsgQIAAAQIECBAgECpgrIcWIxYBAgQIECBAgAABY90bIECAAAECBAgQIBAqYKyHFiMWAQIECBAgQIAAAWPdGyBAgAABAgQIECAQKmCshxYjFgECBAgQIECAAAFj3RsgQIAAAQIECBAgECpgrIcWIxYBAgQIECBAgAABY90bIECAAAECBAgQIBAqYKyHFiMWAQIECBAgQIAAAWPdGyBAgAABAgQIECAQKmCshxYjFgECBAgQIECAAAFj3RsgQIAAAQIECBAgECpgrIcWIxYBAgQIECBAgAABY90bIECAAAECBAgQIBAqYKyHFiMWAQIECBAgQIAAAWPdGyBAgAABAgQIECAQKmCshxYjFgECBAgQIECAAAFj3RsgQIAAAQIECBAgECpgrIcWIxYBAgQIECBAgAABY90bIECAAAECBAgQIBAqYKyHFiMWAQIECBAgQIAAAWPdGyBAgAABAgQIECAQKmCshxYjFgECBAgQIECAAAFj3RsgQIAAAQIECBAgECpgrIcWIxYBAgQIECBAgAABY90bIECAAAECBAgQIBAqYKyHFiMWAQIECBAgQIAAAWPdGyBAgAABAgQIECAQKmCshxYjFgECBAgQIECAAAFj3RsgQIAAAQIECBAgECpgrIcWIxYBAgQIECBAgAABY90bIECAAAECBAgQIBAqYKyHFiMWAQIECBAgQIAAAWPdGyBAgAABAgQIECAQKmCshxYjFgECBAgQIECAAAFj3RsgQIAAAQIECBAgECpgrIcWIxYBAgQIECBAgAABY90bIECAAAECBAgQIBAqYKyHFiMWAQIECBAgQIAAAWPdGyBAgAABAgQIECAQKmCshxYjFgECBAgQIECAAAFj3RsgQIAAAQIECBAgECpgrIcWIxYBAgQIECBAgAABY90bIECAAAECBAgQIBAqYKyHFiMWAQIECBAgQIAAAWPdGyBAgAABAgQIECAQKmCshxYjFgECBAgQIECAAAFj3RsgQIAAAQIECBAgECpgrIcWIxYBAgQIECBAgAABY90bIECAAAECBAgQIBAqYKyHFiMWAQIECBAgQIAAAWPdGyBAgAABAgQIECAQKmCshxYjFgECBAgQIECAAAFj3RsgQIAAAQIECBAgECpgrIcWIxYBAgQIECBAgAABY90bIECAAAECBAgQIBAqYKyHFiMWAQIECBAgQIAAAWPdGyBAgAABAgQIECAQKmCshxYjFgECBAgQIECAAAFj3RsgQIAAAQIECBAgECpgrIcWIxYBAgQIECBAgAABY90bIECAAAECBAgQIBAqYKyHFiMWAQIECBAgQIAAAWPdGyBAgAABAgQIECAQKnAf65fH4/rj8ThDM4pFgAABAgQIECBAYFLgY6cb65PVO5oAAQIECBAgQCBd4D7W739eP/1lPb0s+QgQIECAAAECBLYE/J/1rb5dS4AAAQIECBAgUCRgrBeVJSoBAgQIECBAgMCWgLG+1bdrCRAgQIAAAQIEigSM9aKyRCVAgAABAgQIENgSMNa3+nYtAQIECBAgQIBAkYCxXlSWqAQIECBAgAABAlsCxvpW364lQIAAAQIECBAoEjDWi8oSlQABAgQIECBAYEvAWN/q27UECBAgQIAAAQJFAsZ6UVmiEiBAgAABAgQIbAkY61t9u5YAAQIECBAgQKBIwFgvKktUAgQIECBAgACBLQFjfatv1xIgQIAAAQIECBQJGOtFZYlKgAABAgQIECCwJWCsb/XtWgIECBAgQIAAgSIBY72oLFEJECBAgAABAgS2BIz1rb5dS4AAAQIECBAgUCRgrBeVJSoBAgQIECBAgMCWgLG+1bdrCRAgQIAAAQIEigSM9aKyRCVAgAABAgQIENgSMNa3+nYtAQIECBAgQIBAkYCxXlSWqAQIECBAgAABAlsCxvpW364lQIAAAQIECBAoEjDWi8oSlQABAgQIECBAYEvAWN/q27UECBAgQIAAAQJFAsZ6UVmiEiBAgAABAgQIbAkY61t9u5YAAQIECBAgQKBIwFgvKktUAgQIECBAgACBLQFjfatv1xIgQIAAAQIECBQJGOtFZYlKgAABAgQIECCwJWCsb/XtWgIECBAgQIAAgSIBY72oLFEJECBAgAABAgS2BIz1rb5dS4AAAQIECBAgUCRgrBeVJSoBAgQIECBAgMCWgLG+1bdrCRAgQIAAAQIEigSM9aKyRCVAgAABAgQIENgSMNa3+nYtAQIECBAgQIBAkYCxXlSWqAQIECBAgAABAlsCxvpW364lQIAAAQIECBAoEjDWi8oSlQABAgQIECBAYEvAWN/q27UECBAgQIAAAQJFAsZ6UVmiEiBAgAABAgQIbAkY61t9u5YAAQIECBAgQKBIwFgvKktUAgQIECBAgACBLQFjfatv1xIgQIAAAQIECBQJGOtFZYlKgAABAgQIECCwJWCsb/XtWgIECBAgQIAAgSIBY72oLFEJECBAgAABAgS2BIz1rb5dS4AAAQIECBAgUCRgrBeVJSoBAgQIECBAgMCWgLG+1bdrCRAgQIAAAQIEigSM9aKyRCVAgAABAgQIENgSMNa3+nYtAQIECBAgQIBAkYCxXlSWqAQIECBAgAABAlsCxvpW364lQIAAAQIECBAoEjDWi8oSlQABAgQIECBAYEvAWN/q27UECBAgQIAAAQJFAsZ6UVmiEiBAgAABAgQIbAkY61t9u5YAAQIECBAgQKBIwFgvKktUAgQIECBAgACBLQFjfatv1xIgQIAAAQIECBQJGOtFZYlKgAABAgQIECCwJWCsb/XtWgIECBAgQIAAgSIBY72oLFEJECBAgAABAgS2BIz1rb5dS4AAAQIECBAgUCRgrBeVJSoBAgQIECBAgMCWgLG+1bdrCRAgQIAAAQIEigSM9aKyRCVAgAABAgQIENgSMNa3+nYtAQIECBAgQIBAkYCxXlSWqAQIECBAgAABAlsCxvpW364lQIAAAQIECBAoEjDWi8oSlQABAgQIECBAYEvAWN/q27UECBAgQIAAAQJFAsZ6UVmiEiBAgAABAgQIbAkY61t9u5YAAQIECBAgQKBIwFgvKktUAgQIECBAgACBLQFjfatv1xIgQIAAAQIECBQJGOtFZYlKgAABAgQIECCwJWCsb/XtWgIECBAgQIAAgSIBY72oLFEJECBAgAABAgS2BIz1rb5dS4AAAQIECBAgUCRgrBeVJSoBAgQIECBAgMCWgLG+1bdrCRAgQIAAAQIEigSM9aKyRCVAgAABAgQIENgSMNa3+nYtAQIECBAgQIBAkYCxXlSWqAQIECBAgAABAlsCxvpW364lQIAAAQIECBAoEjDWi8oSlQABAgQIECBAYEvAWN/q27UECBAgQIAAAQJFAsZ6UVmiEiBAgAABAgQIbAkY61t9u5YAAQIECBAgQKBIwFgvKktUAgQIECBAgACBLQFjfatv1xIgQIAAAQIECBQJGOtFZYlKgAABAgQIECCwJWCsb/XtWgIECBAgQIAAgSIBY72oLFEJECBAgAABAgS2BIz1rb5dS4AAAQIECBAgUCRgrBeVJSoBAgQIECBAgMCWgLG+1bdrCRAgQIAAAQIEigSM9aKyRCVAgAABAgQIENgSMNa3+nYtAQIECBAgQIBAkYCxXlSWqAQIECBAgAABAlsCxvpW364lQIAAAQIECBAoEjDWi8oSlQABAgQIECBAYEvAWN/q27UECBAgQIAAAQJFAsZ6UVmiEiBAgAABAgQIbAkY61t9u5YAAQIECBAgQKBIwFgvKktUAgQIECBAgACBLQFjfatv1xIgQIAAAQIECBQJGOtFZYlKgAABAgQIECCwJWCsb/XtWgIECBAgQIAAgSIBY72oLFEJECBAgAABAgS2BIz1rb5dS4AAAQIECBAgUCRgrBeVJSoBAgQIECBAgMCWgLG+1bdrCRAgQIAAAQIEigSM9aKyRCVAgAABAgQIENgSMNa3+nYtAQIECBAgQIBAkYCxXlSWqAQIECBAgAABAlsCxvpW364lQIAAAQIECBAoEjDWi8oSlQABAgQIECBAYEvAWN/q27UECBAgQIAAAQJFAsZ6UVmiEiBAgAABAgQIbAkY61t9u5YAAQIECBAgQKBIwFgvKktUAgQIECBAgACBLQFjfatv1xIgQIAAAQIECBQJGOtFZYlKgAABAgQIECCwJWCsb/XtWgIECBAgQIAAgSIBY72oLFEJECBAgAABAgS2BIz1rb5dS4AAAQIECBAgUCRgrBeVJSoBAgQIECBAgMCWgLG+1bdrCRAgQIAAAQIEigSM9aKyRCVAgAABAgQIENgSMNa3+nYtAQIECBAgQIBAkYCxXlSWqAQIECBAgAABAlsCxvpW364lQIAAAQIECBAoEjDWi8oSlQABAgQIECBAYEvAWN/q27UECBAgQIAAAQJFAsZ6UVmiEiBAgAABAgQIbAkY61t9u5YAAQIECBAgQKBIwFgvKktUAgQIECBAgACBLQFjfatv1xIgQIAAAQIECBQJGOtFZYlKgAABAgQIECCwJWCsb/XtWgIECBAgQIAAgSIBY72oLFEJECBAgAABAgS2BIz1rb5dS4AAAQIECBAgUCRgrBeVJSoBAgQIECBAgMCWgLG+1bdrCRAgQIAAAQIEigSM9aKyRCVAgAABAgQIENgSMNa3+nYtAQIECBAgQIBAkYCxXlSWqAQIECBAgAABAlsCxvpW364lQIAAAQIECBAoEjDWi8oSlQABAgQIECBAYEvAWN/q27UECBAgQIAAAQJFAsZ6UVmiEiBAgAABAgQIbAkY61t9u5YAAQIECBAgQKBIwFgvKktUAgQIECBAgACBLQFjfatv1xIgQIAAAQIECBQJGOtFZYlKgAABAgQIECCwJWCsb/XtWgIECBAgQIAAgSIBY72oLFEJECBAgAABAgS2BIz1rb5dS4AAAQIECBAgUCRgrBeVJSoBAgQIECBAgMCWgLG+1bdrCRAgQIAAAQIEigSM9aKyRCVAgAABAgQIENgSMNa3+nYtAQIECBAgQIBAkYCxXlSWqAQIECBAgAABAlsCxvpW364lQIAAAQIECBAoEjDWi8oSlQABAgQIECBAYEvAWN/q27UECBAgQIAAAQJFAsZ6UVmiEiBAgAABAgQIbAkY61t9u5YAAQIECBAgQKBIwFgvKktUAgQIECBAgACBLQFjfatv1xIgQIAAAQIECBQJGOtFZYlKgAABAgQIECCwJWCsb/XtWgIECBAgQIAAgSIBY72oLFEJECBAgAABAgS2BIz1rb5dS4AAAQIECBAgUCRgrBeVJSoBAgQIECBAgMCWgLG+1bdrCRAgQIAAAQIEigSM9aKyRCVAgAABAgQIENgSMNa3+nYtAQIECBAgQIBAkYCxXlSWqAQIECBAgAABAlsCxvpW364lQIAAAQIECBAoEjDWi8oSlQABAgQIECBAYEvAWN/q27UECBAgQIAAAQJFAsZ6UVmiEiBAgAABAgQIbAkY61t9u5YAAQIECBAgQKBIwFgvKktUAgQIECBAgACBLQFjfatv1xIgQIAAAQIECBQJGOtFZYlKgAABAgQIECCwJWCsb/XtWgIECBAgQIAAgSIBY72oLFEJECBAgAABAgS2BIz1rb5dS4AAAQIECBAgUCRgrBeVJSoBAgQIECBAgMCWgLG+1bdrCRAgQIAAAQIEigSM9aKyRCVAgAABAgQIENgSMNa3+nYtAQIECBAgQIBAkYCxXlSWqAQIECBAgAABAlsCxvpW364lQIAAAQIECBAoEjDWi8oSlQABAgQIECBAYEvAWN/q27UECBAgQIAAAQJFAsZ6UVmiEiBAgAABAgQIbAkY61t9u5YAAQIECBAgQKBIwFgvKktUAgQIECBAgACBLQFjfatv1xIgQIAAAQIECBQJGOtFZYlKgAABAgQIECCwJfBvrN/O/rZ1umsJECBAgAABAgQIxAu8nZfH4/rwKz6ogAQIECDwCYGX2/f84ekTv+hXCBAgQCBe4OX2PT8vT8f795/xWQUkQIAAgU8IvP4+Dt/0T0D5FQIECBQIfHzTz1vO54KsIhIgQIAAAQIECBCYEzDW5yp3MAECBAgQIECAQIuAsd7SlJwECBAgQIAAAQJzAsb6XOUOJkCAAAECBAgQaBEw1luakpMAAQIECBAgQGBOwFifq9zBBAgQIECAAAECLQLGektTchIgQIAAAQIECMwJGOtzlTuYAAECBAgQIECgRcBYb2lKTgIECBAgQIAAgTkBY32ucgcTIECAAAECBAi0CBjrLU3JSYAAAQIECBAgMCdgrM9V7mACBAgQIECAAIEWAWO9pSk5CRAgQIAAAQIE5gSM9bnKHUyAAAECBAgQINAiYKy3NCUnAQIECBAgQIDAnICxPle5gwkQIECAAAECBFoEjPWWpuQkQIAAAQIECBCYEzDW5yp3MAECBAgQIECAQIuAsd7SlJwECBAgQIAAAQJzAsb6XOUOJkCAAAECBAgQaBEw1luakpMAAQIECBAgQGBOwFifq9zBBAgQIECAAAECLQLGektTchIgQIAAAQIECMwJGOtzlTuYAAECBAgQIECgRcBYb2lKTgIECBAgQIAAgTkBY32ucgcTIECAAAECBAi0CBjrLU3JSYAAAQIECBAgMCdgrM9V7mACBAgQIECAAIEWAWO9pSk5CRAgQIAAAQIE5gSM9bnKHUyAAAECBAgQINAiYKy3NCUnAQIECBAgQIDAnICxPle5gwkQIECAAAECBFoEjPWWpuQkQIAAAQIECBCYEzDW5yp3MAECBAgQIECAQIuAsd7SlJwECBAgQIAAAQJzAsb6XOUOJkCAAAECBAgQaBEw1luakpMAAQIECBAgQGBOwFifq9zBBAgQIECAAAECLQJ/ALGEEmXKpT2L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5" name="AutoShape 11" descr="data:image/png;base64,iVBORw0KGgoAAAANSUhEUgAAAusAAAHyCAYAAABSyIDzAAAAAXNSR0IArs4c6QAAH6NJREFUeF7t2kFKHGEYBNBucqqYs4UoOZJnGD2VTsYhhCxdVllPyM5Ffa9+mkJyHsfxfPvnhwABAgQIECBAgACBMIHTWA9rRBwCBAgQIECAAAECfwWMdU+BAAECBAgQIECAQKiAsR5ajFgECBAgQIAAAQIEjHVvgAABAgQIECBAgECogLEeWoxYBAgQIECAAAECBIx1b4AAAQIECBAgQIBAqICxHlqMWAQIECBAgAABAgSMdW+AAAECBAgQIECAQKiAsR5ajFgECBAgQIAAAQIEjHVvgAABAgQIECBAgECogLEeWoxYBAgQIECAAAECBIx1b4AAAQIECBAgQIBAqICxHlqMWAQIECBAgAABAgSMdW+AAAECBAgQIECAQKiAsR5ajFgECBAgQIAAAQIEjHVvgAABAgQIECBAgECogLEeWoxYBAgQIECAAAECBIx1b4AAAQIECBAgQIBAqICxHlqMWAQIECBAgAABAgSMdW+AAAECBAgQIECAQKiAsR5ajFgECBAgQIAAAQIEjHVvgAABAgQIECBAgECogLEeWoxYBAgQIECAAAECBIx1b4AAAQIECBAgQIBAqICxHlqMWAQIECBAgAABAgSMdW+AAAECBAgQIECAQKiAsR5ajFgECBAgQIAAAQIEjHVvgAABAgQIECBAgECogLEeWoxYBAgQIECAAAECBIx1b4AAAQIECBAgQIBAqICxHlqMWAQIECBAgAABAgSMdW+AAAECBAgQIECAQKiAsR5ajFgECBAgQIAAAQIEjHVvgAABAgQIECBAgECogLEeWoxYBAgQIECAAAECBIx1b4AAAQIECBAgQIBAqICxHlqMWAQIECBAgAABAgTOy9Px/v0nCAIECBD4CgKvv4/DN/0rNOkGAgQIHMfHN/28PB7Xh184CBAgQOArCLzcvucPT1/hEjcQIECAwMvte35er8f1RvENBwECBAgQIECAAAECUQJv97F+nsfH/133Q4AAAQIECBAgQIBAiMB9pxvrIW2IQYAAAQIECBAgQOA/AWPdcyBAgAABAgQIECAQKmCshxYjFgECBAgQIECAAAFj3RsgQIAAAQIECBAgECpgrIcWIxYBAgQIECBAgAABY90bIECAAAECBAgQIBAqYKyHFiMWAQIECBAgQIAAAWPdGyBAgAABAgQIECAQKmCshxYjFgECBAgQIECAAAFj3RsgQIAAAQIECBAgECpgrIcWIxYBAgQIECBAgAABY90bIECAAAECBAgQIBAqYKyHFiMWAQIECBAgQIAAAWPdGyBAgAABAgQIECAQKmCshxYjFgECBAgQIECAAAFj3RsgQIAAAQIECBAgECpgrIcWIxYBAgQIECBAgAABY90bIECAAAECBAgQIBAqYKyHFiMWAQIECBAgQIAAAWPdGyBAgAABAgQIECAQKmCshxYjFgECBAgQIECAAAFj3RsgQIAAAQIECBAgECpgrIcWIxYBAgQIECBAgAABY90bIECAAAECBAgQIBAqYKyHFiMWAQIECBAgQIAAAWPdGyBAgAABAgQIECAQKmCshxYjFgECBAgQIECAAAFj3RsgQIAAAQIECBAgECpgrIcWIxYBAgQIECBAgAABY90bIECAAAECBAgQIBAqYKyHFiMWAQIECBAgQIAAAWPdGyBAgAABAgQIECAQKmCshxYjFgECBAgQIECAAAFj3RsgQIAAAQIECBAgECpgrIcWIxYBAgQIECBAgAABY90bIECAAAECBAgQIBAqYKyHFiMWAQIECBAgQIAAAWPdGyBAgAABAgQIECAQKmCshxYjFgECBAgQIECAAAFj3RsgQIAAAQIECBAgECpgrIcWIxYBAgQIECBAgAABY90bIECAAAECBAgQIBAqYKyHFiMWAQIECBAgQIAAAWPdGyBAgAABAgQIECAQKmCshxYjFgECBAgQIECAAAFj3RsgQIAAAQIECBAgECpgrIcWIxYBAgQIECBAgAABY90bIECAAAECBAgQIBAqYKyHFiMWAQIECBAgQIAAAWPdGyBAgAABAgQIECAQKmCshxYjFgECBAgQIECAAAFj3RsgQIAAAQIECBAgECpgrIcWIxYBAgQIECBAgAABY90bIECAAAECBAgQIBAqYKyHFiMWAQIECBAgQIAAAWPdGyBAgAABAgQIECAQKmCshxYjFgECBAgQIECAAAFj3RsgQIAAAQIECBAgECpgrIcWIxYBAgQIECBAgAABY90bIECAAAECBAgQIBAqYKyHFiMWAQIECBAgQIAAAWPdGyBAgAABAgQIECAQKmCshxYjFgECBAgQIECAAAFj3RsgQIAAAQIECBAgECpgrIcWIxYBAgQIECBAgAABY90bIECAAAECBAgQIBAqYKyHFiMWAQIECBAgQIAAAWPdGyBAgAABAgQIECAQKmCshxYjFgECBAgQIECAAAFj3RsgQIAAAQIECBAgECpgrIcWIxYBAgQIECBAgAABY90bIECAAAECBAgQIBAqYKyHFiMWAQIECBAgQIAAAWPdGyBAgAABAgQIECAQKmCshxYjFgECBAgQIECAAAFj3RsgQIAAAQIECBAgECpgrIcWIxYBAgQIECBAgAABY90bIECAAAECBAgQIBAqYKyHFiMWAQIECBAgQIAAAWPdGyBAgAABAgQIECAQKmCshxYjFgECBAgQIECAAAFj3RsgQIAAAQIECBAgECpgrIcWIxYBAgQIECBAgAABY90bIECAAAECBAgQIBAqYKyHFiMWAQIECBAgQIAAAWPdGyBAgAABAgQIECAQKmCshxYjFgECBAgQIECAAAFj3RsgQIAAAQIECBAgECpgrIcWIxYBAgQIECBAgAABY90bIECAAAECBAgQIBAqYKyHFiMWAQIECBAgQIAAAWPdGyBAgAABAgQIECAQKmCshxYjFgECBAgQIECAAAFj3RsgQIAAAQIECBAgECpgrIcWIxYBAgQIECBAgAABY90bIECAAAECBAgQIBAqYKyHFiMWAQIECBAgQIAAAWPdGyBAgAABAgQIECAQKmCshxYjFgECBAgQIECAAAFj3RsgQIAAAQIECBAgECpgrIcWIxYBAgQIECBAgAABY90bIECAAAECBAgQIBAqYKyHFiMWAQIECBAgQIAAAWPdGyBAgAABAgQIECAQKmCshxYjFgECBAgQIECAAAFj3RsgQIAAAQIECBAgECpgrIcWIxYBAgQIECBAgAABY90bIECAAAECBAgQIBAqYKyHFiMWAQIECBAgQIAAAWPdGyBAgAABAgQIECAQKmCshxYjFgECBAgQIECAAAFj3RsgQIAAAQIECBAgECpgrIcWIxYBAgQIECBAgAABY90bIECAAAECBAgQIBAqYKyHFiMWAQIECBAgQIAAAWPdGyBAgAABAgQIECAQKmCshxYjFgECBAgQIECAAAFj3RsgQIAAAQIECBAgECpgrIcWIxYBAgQIECBAgAABY90bIECAAAECBAgQIBAqYKyHFiMWAQIECBAgQIAAAWPdGyBAgAABAgQIECAQKmCshxYjFgECBAgQIECAAAFj3RsgQIAAAQIECBAgECpgrIcWIxYBAgQIECBAgAABY90bIECAAAECBAgQIBAqYKyHFiMWAQIECBAgQIAAAWPdGyBAgAABAgQIECAQKmCshxYjFgECBAgQIECAAAFj3RsgQIAAAQIECBAgECpgrIcWIxYBAgQIECBAgAABY90bIECAAAECBAgQIBAqYKyHFiMWAQIECBAgQIAAAWPdGyBAgAABAgQIECAQKmCshxYjFgECBAgQIECAAAFj3RsgQIAAAQIECBAgECpgrIcWIxYBAgQIECBAgAABY90bIECAAAECBAgQIBAqYKyHFiMWAQIECBAgQIAAAWPdGyBAgAABAgQIECAQKmCshxYjFgECBAgQIECAAAFj3RsgQIAAAQIECBAgECpgrIcWIxYBAgQIECBAgAABY90bIECAAAECBAgQIBAqYKyHFiMWAQIECBAgQIAAAWPdGyBAgAABAgQIECAQKmCshxYjFgECBAgQIECAAAFj3RsgQIAAAQIECBAgECpgrIcWIxYBAgQIECBAgAABY90bIECAAAECBAgQIBAqYKyHFiMWAQIECBAgQIAAAWPdGyBAgAABAgQIECAQKmCshxYjFgECBAgQIECAAAFj3RsgQIAAAQIECBAgECpgrIcWIxYBAgQIECBAgAABY90bIECAAAECBAgQIBAqYKyHFiMWAQIECBAgQIAAAWPdGyBAgAABAgQIECAQKmCshxYjFgECBAgQIECAAAFj3RsgQIAAAQIECBAgECpgrIcWIxYBAgQIECBAgAABY90bIECAAAECBAgQIBAqYKyHFiMWAQIECBAgQIAAAWPdGyBAgAABAgQIECAQKmCshxYjFgECBAgQIECAAAFj3RsgQIAAAQIECBAgECpgrIcWIxYBAgQIECBAgAABY90bIECAAAECBAgQIBAqYKyHFiMWAQIECBAgQIAAAWPdGyBAgAABAgQIECAQKmCshxYjFgECBAgQIECAAAFj3RsgQIAAAQIECBAgECpgrIcWIxYBAgQIECBAgAABY90bIECAAAECBAgQIBAqYKyHFiMWAQIECBAgQIAAAWPdGyBAgAABAgQIECAQKmCshxYjFgECBAgQIECAAAFj3RsgQIAAAQIECBAgECpgrIcWIxYBAgQIECBAgAABY90bIECAAAECBAgQIBAqYKyHFiMWAQIECBAgQIAAAWPdGyBAgAABAgQIECAQKmCshxYjFgECBAgQIECAAAFj3RsgQIAAAQIECBAgECpgrIcWIxYBAgQIECBAgAABY90bIECAAAECBAgQIBAqYKyHFiMWAQIECBAgQIAAAWPdGyBAgAABAgQIECAQKmCshxYjFgECBAgQIECAAAFj3RsgQIAAAQIECBAgECpgrIcWIxYBAgQIECBAgAABY90bIECAAAECBAgQIBAqYKyHFiMWAQIECBAgQIAAAWPdGyBAgAABAgQIECAQKmCshxYjFgECBAgQIECAAAFj3RsgQIAAAQIECBAgECpgrIcWIxYBAgQIECBAgAABY90bIECAAAECBAgQIBAqYKyHFiMWAQIECBAgQIAAAWPdGyBAgAABAgQIECAQKmCshxYjFgECBAgQIECAAAFj3RsgQIAAAQIECBAgECpgrIcWIxYBAgQIECBAgAABY90bIECAAAECBAgQIBAqYKyHFiMWAQIECBAgQIAAAWPdGyBAgAABAgQIECAQKnAf65fH4/rj8ThDM4pFgAABAgQIECBAYFLgY6cb65PVO5oAAQIECBAgQCBd4D7W739eP/1lPb0s+QgQIECAAAECBLYE/J/1rb5dS4AAAQIECBAgUCRgrBeVJSoBAgQIECBAgMCWgLG+1bdrCRAgQIAAAQIEigSM9aKyRCVAgAABAgQIENgSMNa3+nYtAQIECBAgQIBAkYCxXlSWqAQIECBAgAABAlsCxvpW364lQIAAAQIECBAoEjDWi8oSlQABAgQIECBAYEvAWN/q27UECBAgQIAAAQJFAsZ6UVmiEiBAgAABAgQIbAkY61t9u5YAAQIECBAgQKBIwFgvKktUAgQIECBAgACBLQFjfatv1xIgQIAAAQIECBQJGOtFZYlKgAABAgQIECCwJWCsb/XtWgIECBAgQIAAgSIBY72oLFEJECBAgAABAgS2BIz1rb5dS4AAAQIECBAgUCRgrBeVJSoBAgQIECBAgMCWgLG+1bdrCRAgQIAAAQIEigSM9aKyRCVAgAABAgQIENgSMNa3+nYtAQIECBAgQIBAkYCxXlSWqAQIECBAgAABAlsCxvpW364lQIAAAQIECBAoEjDWi8oSlQABAgQIECBAYEvAWN/q27UECBAgQIAAAQJFAsZ6UVmiEiBAgAABAgQIbAkY61t9u5YAAQIECBAgQKBIwFgvKktUAgQIECBAgACBLQFjfatv1xIgQIAAAQIECBQJGOtFZYlKgAABAgQIECCwJWCsb/XtWgIECBAgQIAAgSIBY72oLFEJECBAgAABAgS2BIz1rb5dS4AAAQIECBAgUCRgrBeVJSoBAgQIECBAgMCWgLG+1bdrCRAgQIAAAQIEigSM9aKyRCVAgAABAgQIENgSMNa3+nYtAQIECBAgQIBAkYCxXlSWqAQIECBAgAABAlsCxvpW364lQIAAAQIECBAoEjDWi8oSlQABAgQIECBAYEvAWN/q27UECBAgQIAAAQJFAsZ6UVmiEiBAgAABAgQIbAkY61t9u5YAAQIECBAgQKBIwFgvKktUAgQIECBAgACBLQFjfatv1xIgQIAAAQIECBQJGOtFZYlKgAABAgQIECCwJWCsb/XtWgIECBAgQIAAgSIBY72oLFEJECBAgAABAgS2BIz1rb5dS4AAAQIECBAgUCRgrBeVJSoBAgQIECBAgMCWgLG+1bdrCRAgQIAAAQIEigSM9aKyRCVAgAABAgQIENgSMNa3+nYtAQIECBAgQIBAkYCxXlSWqAQIECBAgAABAlsCxvpW364lQIAAAQIECBAoEjDWi8oSlQABAgQIECBAYEvAWN/q27UECBAgQIAAAQJFAsZ6UVmiEiBAgAABAgQIbAkY61t9u5YAAQIECBAgQKBIwFgvKktUAgQIECBAgACBLQFjfatv1xIgQIAAAQIECBQJGOtFZYlKgAABAgQIECCwJWCsb/XtWgIECBAgQIAAgSIBY72oLFEJECBAgAABAgS2BIz1rb5dS4AAAQIECBAgUCRgrBeVJSoBAgQIECBAgMCWgLG+1bdrCRAgQIAAAQIEigSM9aKyRCVAgAABAgQIENgSMNa3+nYtAQIECBAgQIBAkYCxXlSWqAQIECBAgAABAlsCxvpW364lQIAAAQIECBAoEjDWi8oSlQABAgQIECBAYEvAWN/q27UECBAgQIAAAQJFAsZ6UVmiEiBAgAABAgQIbAkY61t9u5YAAQIECBAgQKBIwFgvKktUAgQIECBAgACBLQFjfatv1xIgQIAAAQIECBQJGOtFZYlKgAABAgQIECCwJWCsb/XtWgIECBAgQIAAgSIBY72oLFEJECBAgAABAgS2BIz1rb5dS4AAAQIECBAgUCRgrBeVJSoBAgQIECBAgMCWgLG+1bdrCRAgQIAAAQIEigSM9aKyRCVAgAABAgQIENgSMNa3+nYtAQIECBAgQIBAkYCxXlSWqAQIECBAgAABAlsCxvpW364lQIAAAQIECBAoEjDWi8oSlQABAgQIECBAYEvAWN/q27UECBAgQIAAAQJFAsZ6UVmiEiBAgAABAgQIbAkY61t9u5YAAQIECBAgQKBIwFgvKktUAgQIECBAgACBLQFjfatv1xIgQIAAAQIECBQJGOtFZYlKgAABAgQIECCwJWCsb/XtWgIECBAgQIAAgSIBY72oLFEJECBAgAABAgS2BIz1rb5dS4AAAQIECBAgUCRgrBeVJSoBAgQIECBAgMCWgLG+1bdrCRAgQIAAAQIEigSM9aKyRCVAgAABAgQIENgSMNa3+nYtAQIECBAgQIBAkYCxXlSWqAQIECBAgAABAlsCxvpW364lQIAAAQIECBAoEjDWi8oSlQABAgQIECBAYEvAWN/q27UECBAgQIAAAQJFAsZ6UVmiEiBAgAABAgQIbAkY61t9u5YAAQIECBAgQKBIwFgvKktUAgQIECBAgACBLQFjfatv1xIgQIAAAQIECBQJGOtFZYlKgAABAgQIECCwJWCsb/XtWgIECBAgQIAAgSIBY72oLFEJECBAgAABAgS2BIz1rb5dS4AAAQIECBAgUCRgrBeVJSoBAgQIECBAgMCWgLG+1bdrCRAgQIAAAQIEigSM9aKyRCVAgAABAgQIENgSMNa3+nYtAQIECBAgQIBAkYCxXlSWqAQIECBAgAABAlsCxvpW364lQIAAAQIECBAoEjDWi8oSlQABAgQIECBAYEvAWN/q27UECBAgQIAAAQJFAsZ6UVmiEiBAgAABAgQIbAkY61t9u5YAAQIECBAgQKBIwFgvKktUAgQIECBAgACBLQFjfatv1xIgQIAAAQIECBQJGOtFZYlKgAABAgQIECCwJWCsb/XtWgIECBAgQIAAgSIBY72oLFEJECBAgAABAgS2BIz1rb5dS4AAAQIECBAgUCRgrBeVJSoBAgQIECBAgMCWgLG+1bdrCRAgQIAAAQIEigSM9aKyRCVAgAABAgQIENgSMNa3+nYtAQIECBAgQIBAkYCxXlSWqAQIECBAgAABAlsCxvpW364lQIAAAQIECBAoEjDWi8oSlQABAgQIECBAYEvAWN/q27UECBAgQIAAAQJFAsZ6UVmiEiBAgAABAgQIbAkY61t9u5YAAQIECBAgQKBIwFgvKktUAgQIECBAgACBLQFjfatv1xIgQIAAAQIECBQJGOtFZYlKgAABAgQIECCwJWCsb/XtWgIECBAgQIAAgSIBY72oLFEJECBAgAABAgS2BIz1rb5dS4AAAQIECBAgUCRgrBeVJSoBAgQIECBAgMCWgLG+1bdrCRAgQIAAAQIEigSM9aKyRCVAgAABAgQIENgSMNa3+nYtAQIECBAgQIBAkYCxXlSWqAQIECBAgAABAlsCxvpW364lQIAAAQIECBAoEjDWi8oSlQABAgQIECBAYEvAWN/q27UECBAgQIAAAQJFAsZ6UVmiEiBAgAABAgQIbAkY61t9u5YAAQIECBAgQKBIwFgvKktUAgQIECBAgACBLQFjfatv1xIgQIAAAQIECBQJGOtFZYlKgAABAgQIECCwJWCsb/XtWgIECBAgQIAAgSIBY72oLFEJECBAgAABAgS2BIz1rb5dS4AAAQIECBAgUCRgrBeVJSoBAgQIECBAgMCWgLG+1bdrCRAgQIAAAQIEigSM9aKyRCVAgAABAgQIENgSMNa3+nYtAQIECBAgQIBAkYCxXlSWqAQIECBAgAABAlsCxvpW364lQIAAAQIECBAoEjDWi8oSlQABAgQIECBAYEvAWN/q27UECBAgQIAAAQJFAsZ6UVmiEiBAgAABAgQIbAkY61t9u5YAAQIECBAgQKBIwFgvKktUAgQIECBAgACBLQFjfatv1xIgQIAAAQIECBQJGOtFZYlKgAABAgQIECCwJWCsb/XtWgIECBAgQIAAgSIBY72oLFEJECBAgAABAgS2BIz1rb5dS4AAAQIECBAgUCRgrBeVJSoBAgQIECBAgMCWgLG+1bdrCRAgQIAAAQIEigSM9aKyRCVAgAABAgQIENgSMNa3+nYtAQIECBAgQIBAkYCxXlSWqAQIECBAgAABAlsCxvpW364lQIAAAQIECBAoEjDWi8oSlQABAgQIECBAYEvAWN/q27UECBAgQIAAAQJFAsZ6UVmiEiBAgAABAgQIbAkY61t9u5YAAQIECBAgQKBIwFgvKktUAgQIECBAgACBLQFjfatv1xIgQIAAAQIECBQJGOtFZYlKgAABAgQIECCwJWCsb/XtWgIECBAgQIAAgSIBY72oLFEJECBAgAABAgS2BIz1rb5dS4AAAQIECBAgUCRgrBeVJSoBAgQIECBAgMCWgLG+1bdrCRAgQIAAAQIEigSM9aKyRCVAgAABAgQIENgSMNa3+nYtAQIECBAgQIBAkYCxXlSWqAQIECBAgAABAlsCxvpW364lQIAAAQIECBAoEjDWi8oSlQABAgQIECBAYEvAWN/q27UECBAgQIAAAQJFAsZ6UVmiEiBAgAABAgQIbAkY61t9u5YAAQIECBAgQKBIwFgvKktUAgQIECBAgACBLQFjfatv1xIgQIAAAQIECBQJGOtFZYlKgAABAgQIECCwJfBvrN/O/rZ1umsJECBAgAABAgQIxAu8nZfH4/rwKz6ogAQIECDwCYGX2/f84ekTv+hXCBAgQCBe4OX2PT8vT8f795/xWQUkQIAAgU8IvP4+Dt/0T0D5FQIECBQIfHzTz1vO54KsIhIgQIAAAQIECBCYEzDW5yp3MAECBAgQIECAQIuAsd7SlJwECBAgQIAAAQJzAsb6XOUOJkCAAAECBAgQaBEw1luakpMAAQIECBAgQGBOwFifq9zBBAgQIECAAAECLQLGektTchIgQIAAAQIECMwJGOtzlTuYAAECBAgQIECgRcBYb2lKTgIECBAgQIAAgTkBY32ucgcTIECAAAECBAi0CBjrLU3JSYAAAQIECBAgMCdgrM9V7mACBAgQIECAAIEWAWO9pSk5CRAgQIAAAQIE5gSM9bnKHUyAAAECBAgQINAiYKy3NCUnAQIECBAgQIDAnICxPle5gwkQIECAAAECBFoEjPWWpuQkQIAAAQIECBCYEzDW5yp3MAECBAgQIECAQIuAsd7SlJwECBAgQIAAAQJzAsb6XOUOJkCAAAECBAgQaBEw1luakpMAAQIECBAgQGBOwFifq9zBBAgQIECAAAECLQLGektTchIgQIAAAQIECMwJGOtzlTuYAAECBAgQIECgRcBYb2lKTgIECBAgQIAAgTkBY32ucgcTIECAAAECBAi0CBjrLU3JSYAAAQIECBAgMCdgrM9V7mACBAgQIECAAIEWAWO9pSk5CRAgQIAAAQIE5gSM9bnKHUyAAAECBAgQINAiYKy3NCUnAQIECBAgQIDAnICxPle5gwkQIECAAAECBFoEjPWWpuQkQIAAAQIECBCYEzDW5yp3MAECBAgQIECAQIuAsd7SlJwECBAgQIAAAQJzAsb6XOUOJkCAAAECBAgQaBEw1luakpMAAQIECBAgQGBOwFifq9zBBAgQIECAAAECLQJ/ALGEEmXKpT2L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7" name="AutoShape 13" descr="https://funart.pro/uploads/posts/2022-01/1641696081_15-funart-pro-p-bozhya-korovka-nasekomoe-zhivotnie-1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571604" y="714356"/>
            <a:ext cx="6572296" cy="82866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solidFill>
                  <a:srgbClr val="800000"/>
                </a:solidFill>
                <a:latin typeface="Georgia" pitchFamily="18" charset="0"/>
              </a:rPr>
              <a:t>Однако выжить суждено не всем …</a:t>
            </a:r>
            <a:endParaRPr lang="ru-RU" dirty="0">
              <a:solidFill>
                <a:srgbClr val="800000"/>
              </a:solidFill>
              <a:latin typeface="Georgia" pitchFamily="18" charset="0"/>
            </a:endParaRPr>
          </a:p>
        </p:txBody>
      </p:sp>
      <p:pic>
        <p:nvPicPr>
          <p:cNvPr id="94210" name="Picture 2" descr="https://ugra-tv.ru/upload/iblock/796/796a03c5ab52cd1592788e5ca62bf7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714488"/>
            <a:ext cx="7072362" cy="3978203"/>
          </a:xfrm>
          <a:prstGeom prst="round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800000"/>
                </a:solidFill>
                <a:latin typeface="Georgia" pitchFamily="18" charset="0"/>
              </a:rPr>
              <a:t>Лесной пожар</a:t>
            </a:r>
            <a:endParaRPr lang="ru-RU" sz="3200" dirty="0">
              <a:solidFill>
                <a:srgbClr val="800000"/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500166" y="1214422"/>
            <a:ext cx="6500858" cy="68579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dirty="0" smtClean="0">
                <a:solidFill>
                  <a:srgbClr val="800000"/>
                </a:solidFill>
                <a:latin typeface="Georgia" pitchFamily="18" charset="0"/>
              </a:rPr>
              <a:t>Каждый год миллионы  жизней обрываются беспощадным огнём лесного пожара…</a:t>
            </a:r>
            <a:endParaRPr lang="ru-RU" sz="1800" dirty="0">
              <a:solidFill>
                <a:srgbClr val="800000"/>
              </a:solidFill>
              <a:latin typeface="Georgia" pitchFamily="18" charset="0"/>
            </a:endParaRPr>
          </a:p>
        </p:txBody>
      </p:sp>
      <p:sp>
        <p:nvSpPr>
          <p:cNvPr id="73738" name="AutoShape 10" descr="https://img-fotki.yandex.ru/get/6706/26913876.19/0_a122e_3fa4519a_X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3740" name="AutoShape 12" descr="https://img-fotki.yandex.ru/get/6706/26913876.19/0_a122e_3fa4519a_X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3186" name="AutoShape 2" descr="https://nedelya40.ru/wp-content/uploads/2017/05/e7c019cf2e42fb2b482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3188" name="Picture 4" descr="https://kazanreporter.ru/storage/web/cache/images/news/1/3dbc9d0c09b7321d3d25a42322d8b4215786e3f7.jpg/1200/720/cro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2000240"/>
            <a:ext cx="6429420" cy="3857652"/>
          </a:xfrm>
          <a:prstGeom prst="roundRect">
            <a:avLst/>
          </a:prstGeom>
          <a:noFill/>
          <a:effectLst>
            <a:glow rad="139700">
              <a:schemeClr val="tx1">
                <a:alpha val="40000"/>
              </a:schemeClr>
            </a:glo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28728" y="857232"/>
            <a:ext cx="7115196" cy="50006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dirty="0" smtClean="0">
                <a:solidFill>
                  <a:srgbClr val="800000"/>
                </a:solidFill>
                <a:latin typeface="Georgia" pitchFamily="18" charset="0"/>
              </a:rPr>
              <a:t>Весной в огне заживо сгорают зайчата, </a:t>
            </a:r>
            <a:r>
              <a:rPr lang="ru-RU" sz="2000" dirty="0" err="1" smtClean="0">
                <a:solidFill>
                  <a:srgbClr val="800000"/>
                </a:solidFill>
                <a:latin typeface="Georgia" pitchFamily="18" charset="0"/>
              </a:rPr>
              <a:t>косулята</a:t>
            </a:r>
            <a:r>
              <a:rPr lang="ru-RU" sz="2000" dirty="0" smtClean="0">
                <a:solidFill>
                  <a:srgbClr val="800000"/>
                </a:solidFill>
                <a:latin typeface="Georgia" pitchFamily="18" charset="0"/>
              </a:rPr>
              <a:t>, оленята.</a:t>
            </a:r>
            <a:endParaRPr lang="ru-RU" sz="2000" dirty="0">
              <a:solidFill>
                <a:srgbClr val="800000"/>
              </a:solidFill>
              <a:latin typeface="Georgia" pitchFamily="18" charset="0"/>
            </a:endParaRPr>
          </a:p>
        </p:txBody>
      </p:sp>
      <p:pic>
        <p:nvPicPr>
          <p:cNvPr id="90114" name="Picture 2" descr="https://avatars.mds.yandex.net/i?id=2a0000018027eeff97082cf74f085c704cb3-1666075-fast-images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500174"/>
            <a:ext cx="7191423" cy="4045177"/>
          </a:xfrm>
          <a:prstGeom prst="roundRect">
            <a:avLst/>
          </a:prstGeom>
          <a:noFill/>
          <a:effectLst>
            <a:glow rad="139700">
              <a:schemeClr val="tx1">
                <a:alpha val="40000"/>
              </a:schemeClr>
            </a:glow>
          </a:effectLst>
        </p:spPr>
      </p:pic>
      <p:pic>
        <p:nvPicPr>
          <p:cNvPr id="92164" name="Picture 4" descr="https://i.ytimg.com/vi/Xil3DF2vSyA/maxres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714488"/>
            <a:ext cx="3048022" cy="1714512"/>
          </a:xfrm>
          <a:prstGeom prst="roundRect">
            <a:avLst/>
          </a:prstGeom>
          <a:noFill/>
          <a:effectLst>
            <a:glow rad="228600">
              <a:schemeClr val="tx1">
                <a:alpha val="40000"/>
              </a:schemeClr>
            </a:glow>
          </a:effectLst>
        </p:spPr>
      </p:pic>
      <p:pic>
        <p:nvPicPr>
          <p:cNvPr id="5" name="Picture 2" descr="https://sun9-88.userapi.com/impg/EEhyDzjnnnQctq5jD3HpAtXUon8mVtjiv79BFQ/_nflhDHxc8k.jpg?size=604x354&amp;quality=96&amp;sign=0203eeb45cc8ed560cf09a42f20fd64b&amp;type=alb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3571876"/>
            <a:ext cx="3000396" cy="1758511"/>
          </a:xfrm>
          <a:prstGeom prst="roundRect">
            <a:avLst/>
          </a:prstGeom>
          <a:noFill/>
          <a:effectLst>
            <a:glow rad="139700">
              <a:schemeClr val="tx1">
                <a:alpha val="40000"/>
              </a:schemeClr>
            </a:glo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85786" y="642918"/>
            <a:ext cx="7786742" cy="78581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dirty="0" smtClean="0">
                <a:solidFill>
                  <a:srgbClr val="800000"/>
                </a:solidFill>
                <a:latin typeface="Georgia" pitchFamily="18" charset="0"/>
              </a:rPr>
              <a:t>Не щадит огонь лесных малюток – мышей, бурундуков, насекомых.</a:t>
            </a:r>
            <a:endParaRPr lang="ru-RU" sz="2000" dirty="0">
              <a:solidFill>
                <a:srgbClr val="800000"/>
              </a:solidFill>
              <a:latin typeface="Georgia" pitchFamily="18" charset="0"/>
            </a:endParaRPr>
          </a:p>
        </p:txBody>
      </p:sp>
      <p:sp>
        <p:nvSpPr>
          <p:cNvPr id="89090" name="AutoShape 2" descr="http://gorcom36.ru/upload/iblock/4b7/landshaftnyy-pozha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9092" name="Picture 4" descr="https://f8.pmo.ee/M5rdnwl6_aEpLxpL-q3IaPEJlyU=/1370x0/smart/nginx/o/2018/07/05/8056828t1hc547.jpg"/>
          <p:cNvPicPr>
            <a:picLocks noChangeAspect="1" noChangeArrowheads="1"/>
          </p:cNvPicPr>
          <p:nvPr/>
        </p:nvPicPr>
        <p:blipFill>
          <a:blip r:embed="rId2"/>
          <a:srcRect l="12211"/>
          <a:stretch>
            <a:fillRect/>
          </a:stretch>
        </p:blipFill>
        <p:spPr bwMode="auto">
          <a:xfrm>
            <a:off x="1643042" y="1500174"/>
            <a:ext cx="6163277" cy="4606905"/>
          </a:xfrm>
          <a:prstGeom prst="roundRect">
            <a:avLst/>
          </a:prstGeom>
          <a:noFill/>
          <a:effectLst>
            <a:glow rad="228600">
              <a:schemeClr val="tx1">
                <a:alpha val="40000"/>
              </a:schemeClr>
            </a:glow>
          </a:effectLst>
        </p:spPr>
      </p:pic>
      <p:pic>
        <p:nvPicPr>
          <p:cNvPr id="91137" name="Picture 1" descr="C:\Users\Q\Desktop\4B353E5D00000578-0-image-a-22_152387267185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2428868"/>
            <a:ext cx="2749606" cy="1832118"/>
          </a:xfrm>
          <a:prstGeom prst="roundRect">
            <a:avLst/>
          </a:prstGeom>
          <a:noFill/>
          <a:effectLst>
            <a:glow rad="139700">
              <a:schemeClr val="tx1">
                <a:alpha val="40000"/>
              </a:schemeClr>
            </a:glow>
          </a:effectLst>
        </p:spPr>
      </p:pic>
      <p:pic>
        <p:nvPicPr>
          <p:cNvPr id="5" name="Picture 8" descr="https://content-12.foto.my.mail.ru/bk/kev_/77/h-5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857364"/>
            <a:ext cx="2796289" cy="1866469"/>
          </a:xfrm>
          <a:prstGeom prst="roundRect">
            <a:avLst/>
          </a:prstGeom>
          <a:noFill/>
          <a:effectLst>
            <a:glow rad="139700">
              <a:schemeClr val="tx1">
                <a:alpha val="40000"/>
              </a:schemeClr>
            </a:glo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85918" y="571480"/>
            <a:ext cx="6715172" cy="78581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dirty="0" smtClean="0">
                <a:solidFill>
                  <a:srgbClr val="800000"/>
                </a:solidFill>
                <a:latin typeface="Georgia" pitchFamily="18" charset="0"/>
              </a:rPr>
              <a:t> Тысячи птенцов сгорают в огне, так и не успев подняться в небесную высь.</a:t>
            </a:r>
            <a:endParaRPr lang="ru-RU" sz="2000" dirty="0">
              <a:solidFill>
                <a:srgbClr val="800000"/>
              </a:solidFill>
              <a:latin typeface="Georgia" pitchFamily="18" charset="0"/>
            </a:endParaRPr>
          </a:p>
        </p:txBody>
      </p:sp>
      <p:sp>
        <p:nvSpPr>
          <p:cNvPr id="90116" name="AutoShape 4" descr="https://i.artfile.ru/2048x1365_727548_%5bwww.ArtFile.ru%5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0124" name="AutoShape 12" descr="https://divo.site/wp-content/uploads/2020/04/29efaec0e3d34abb827e4354f681286f.max-1200x800-1-1024x70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0126" name="AutoShape 14" descr="https://c1.35photo.pro/photos_temp/sizes/628/3141061_800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0128" name="AutoShape 16" descr="https://litbro.ru/wp-content/uploads/2021/05/Ptentsy-sovy-3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0130" name="AutoShape 18" descr="https://cdn.fishki.net/upload/post/2020/03/23/3264750/eb4ea0d64660e33301c0a0ba052c67d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0133" name="AutoShape 21" descr="https://cdn.fishki.net/upload/post/2020/03/23/3264750/eb4ea0d64660e33301c0a0ba052c67d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0139" name="AutoShape 27" descr="https://admivnya.ru/media/cache/4f/17/4f17520e51a96fc217d9c2c77ebb996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0140" name="Picture 28" descr="C:\Users\Q\Desktop\4f17520e51a96fc217d9c2c77ebb9960.jpg"/>
          <p:cNvPicPr>
            <a:picLocks noChangeAspect="1" noChangeArrowheads="1"/>
          </p:cNvPicPr>
          <p:nvPr/>
        </p:nvPicPr>
        <p:blipFill>
          <a:blip r:embed="rId2"/>
          <a:srcRect b="23749"/>
          <a:stretch>
            <a:fillRect/>
          </a:stretch>
        </p:blipFill>
        <p:spPr bwMode="auto">
          <a:xfrm>
            <a:off x="1000100" y="1571612"/>
            <a:ext cx="7286676" cy="4167097"/>
          </a:xfrm>
          <a:prstGeom prst="roundRect">
            <a:avLst/>
          </a:prstGeom>
          <a:noFill/>
          <a:effectLst>
            <a:glow rad="101600">
              <a:schemeClr val="tx1">
                <a:alpha val="60000"/>
              </a:schemeClr>
            </a:glow>
          </a:effectLst>
        </p:spPr>
      </p:pic>
      <p:pic>
        <p:nvPicPr>
          <p:cNvPr id="90120" name="Picture 8" descr="http://thepics.top/images/8506.jpg"/>
          <p:cNvPicPr>
            <a:picLocks noChangeAspect="1" noChangeArrowheads="1"/>
          </p:cNvPicPr>
          <p:nvPr/>
        </p:nvPicPr>
        <p:blipFill>
          <a:blip r:embed="rId3" cstate="print"/>
          <a:srcRect r="6983"/>
          <a:stretch>
            <a:fillRect/>
          </a:stretch>
        </p:blipFill>
        <p:spPr bwMode="auto">
          <a:xfrm>
            <a:off x="1285852" y="1928802"/>
            <a:ext cx="2928958" cy="2381676"/>
          </a:xfrm>
          <a:prstGeom prst="roundRect">
            <a:avLst/>
          </a:prstGeom>
          <a:noFill/>
          <a:effectLst>
            <a:glow rad="228600">
              <a:schemeClr val="tx1">
                <a:alpha val="40000"/>
              </a:schemeClr>
            </a:glow>
          </a:effectLst>
        </p:spPr>
      </p:pic>
      <p:pic>
        <p:nvPicPr>
          <p:cNvPr id="90131" name="Picture 19" descr="C:\Users\Q\Downloads\look.com.ua-2363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857364"/>
            <a:ext cx="3418453" cy="2136765"/>
          </a:xfrm>
          <a:prstGeom prst="roundRect">
            <a:avLst/>
          </a:prstGeom>
          <a:noFill/>
          <a:effectLst>
            <a:glow rad="139700">
              <a:schemeClr val="tx1">
                <a:alpha val="40000"/>
              </a:schemeClr>
            </a:glo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28728" y="714356"/>
            <a:ext cx="7258072" cy="50006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solidFill>
                  <a:srgbClr val="800000"/>
                </a:solidFill>
                <a:latin typeface="Georgia" pitchFamily="18" charset="0"/>
              </a:rPr>
              <a:t>   Гибнут деревья, травы…Гибнет Живая Природа…</a:t>
            </a:r>
            <a:endParaRPr lang="ru-RU" sz="2000" dirty="0">
              <a:solidFill>
                <a:srgbClr val="800000"/>
              </a:solidFill>
              <a:latin typeface="Georgia" pitchFamily="18" charset="0"/>
            </a:endParaRPr>
          </a:p>
        </p:txBody>
      </p:sp>
      <p:pic>
        <p:nvPicPr>
          <p:cNvPr id="87042" name="Picture 2" descr="https://polese.by/wp-content/uploads/2022/04/000024_1649920658_496055_big.jpg"/>
          <p:cNvPicPr>
            <a:picLocks noChangeAspect="1" noChangeArrowheads="1"/>
          </p:cNvPicPr>
          <p:nvPr/>
        </p:nvPicPr>
        <p:blipFill>
          <a:blip r:embed="rId2"/>
          <a:srcRect r="3603" b="8950"/>
          <a:stretch>
            <a:fillRect/>
          </a:stretch>
        </p:blipFill>
        <p:spPr bwMode="auto">
          <a:xfrm>
            <a:off x="857224" y="1643050"/>
            <a:ext cx="7508473" cy="3961729"/>
          </a:xfrm>
          <a:prstGeom prst="roundRect">
            <a:avLst/>
          </a:prstGeom>
          <a:noFill/>
          <a:effectLst>
            <a:glow rad="139700">
              <a:schemeClr val="tx1">
                <a:alpha val="40000"/>
              </a:schemeClr>
            </a:glo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800000"/>
                </a:solidFill>
                <a:latin typeface="Georgia" pitchFamily="18" charset="0"/>
              </a:rPr>
              <a:t>Задумайтесь!</a:t>
            </a:r>
            <a:endParaRPr lang="ru-RU" sz="2800" dirty="0">
              <a:solidFill>
                <a:srgbClr val="800000"/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00100" y="1000108"/>
            <a:ext cx="7400948" cy="111442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dirty="0" smtClean="0">
                <a:solidFill>
                  <a:srgbClr val="800000"/>
                </a:solidFill>
                <a:latin typeface="Georgia" pitchFamily="18" charset="0"/>
              </a:rPr>
              <a:t>      Виной тому, что горит лес, почти всегда является человек!</a:t>
            </a:r>
            <a:endParaRPr lang="ru-RU" sz="2000" dirty="0">
              <a:solidFill>
                <a:srgbClr val="800000"/>
              </a:solidFill>
              <a:latin typeface="Georgia" pitchFamily="18" charset="0"/>
            </a:endParaRPr>
          </a:p>
        </p:txBody>
      </p:sp>
      <p:pic>
        <p:nvPicPr>
          <p:cNvPr id="86030" name="Picture 14" descr="https://gazeta-hmrn.ru/images/2020/25/DSC00355.jpg"/>
          <p:cNvPicPr>
            <a:picLocks noChangeAspect="1" noChangeArrowheads="1"/>
          </p:cNvPicPr>
          <p:nvPr/>
        </p:nvPicPr>
        <p:blipFill>
          <a:blip r:embed="rId2"/>
          <a:srcRect r="6088"/>
          <a:stretch>
            <a:fillRect/>
          </a:stretch>
        </p:blipFill>
        <p:spPr bwMode="auto">
          <a:xfrm>
            <a:off x="1214414" y="1928802"/>
            <a:ext cx="6786610" cy="4062392"/>
          </a:xfrm>
          <a:prstGeom prst="roundRect">
            <a:avLst/>
          </a:prstGeom>
          <a:noFill/>
          <a:effectLst>
            <a:glow rad="228600">
              <a:schemeClr val="tx1">
                <a:alpha val="40000"/>
              </a:schemeClr>
            </a:glow>
          </a:effectLst>
        </p:spPr>
      </p:pic>
      <p:pic>
        <p:nvPicPr>
          <p:cNvPr id="86026" name="Picture 10" descr="https://www.securitymedia.ru/pic/news/one/180d9a4c279d10df8c7ef5fca74426c3_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4071942"/>
            <a:ext cx="2536555" cy="2085944"/>
          </a:xfrm>
          <a:prstGeom prst="roundRect">
            <a:avLst/>
          </a:prstGeom>
          <a:noFill/>
          <a:effectLst>
            <a:glow rad="228600">
              <a:schemeClr val="tx1">
                <a:alpha val="40000"/>
              </a:schemeClr>
            </a:glo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79690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800000"/>
                </a:solidFill>
                <a:latin typeface="Georgia" pitchFamily="18" charset="0"/>
              </a:rPr>
              <a:t>Причины пожара</a:t>
            </a:r>
            <a:endParaRPr lang="ru-RU" sz="2800" dirty="0">
              <a:solidFill>
                <a:srgbClr val="800000"/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57224" y="1071546"/>
            <a:ext cx="7072362" cy="828667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800" dirty="0" smtClean="0">
                <a:latin typeface="Georgia" pitchFamily="18" charset="0"/>
              </a:rPr>
              <a:t>      С </a:t>
            </a:r>
            <a:r>
              <a:rPr lang="ru-RU" sz="1800" dirty="0" smtClean="0">
                <a:latin typeface="Georgia" pitchFamily="18" charset="0"/>
              </a:rPr>
              <a:t>наступлением теплых дней горожане стремятся провести на природе выходные и праздничные дни, а также </a:t>
            </a:r>
            <a:r>
              <a:rPr lang="ru-RU" sz="1800" dirty="0" smtClean="0">
                <a:latin typeface="Georgia" pitchFamily="18" charset="0"/>
              </a:rPr>
              <a:t>занимаются  уборкой </a:t>
            </a:r>
            <a:r>
              <a:rPr lang="ru-RU" sz="1800" dirty="0" smtClean="0">
                <a:latin typeface="Georgia" pitchFamily="18" charset="0"/>
              </a:rPr>
              <a:t>на своих приусадебных участках, дачах, в домиках.</a:t>
            </a:r>
            <a:endParaRPr lang="ru-RU" sz="1800" dirty="0">
              <a:latin typeface="Georgia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85786" y="5143512"/>
            <a:ext cx="7000924" cy="104298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800" dirty="0" smtClean="0">
                <a:latin typeface="Georgia" pitchFamily="18" charset="0"/>
              </a:rPr>
              <a:t>      Беспечное, неосторожное обращение с огнем при сжигании сухой травы, мусора на территории дач, домиков зачастую оборачивается бедой - это почти 50% всех пожаров, происходящих ежегодно именно по этой причине.</a:t>
            </a:r>
            <a:endParaRPr lang="ru-RU" sz="1800" dirty="0">
              <a:latin typeface="Georgia" pitchFamily="18" charset="0"/>
            </a:endParaRPr>
          </a:p>
        </p:txBody>
      </p:sp>
      <p:pic>
        <p:nvPicPr>
          <p:cNvPr id="84994" name="Picture 2" descr="https://i.mycdn.me/i?r=AzEPZsRbOZEKgBhR0XGMT1Rkwj3Zo2g0zyScjnkjsp_ur6aKTM5SRkZCeTgDn6uOyi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2255428"/>
            <a:ext cx="4922739" cy="2816645"/>
          </a:xfrm>
          <a:prstGeom prst="roundRect">
            <a:avLst/>
          </a:prstGeom>
          <a:noFill/>
          <a:effectLst>
            <a:glow rad="228600">
              <a:schemeClr val="tx1">
                <a:alpha val="40000"/>
              </a:schemeClr>
            </a:glo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Georgia" pitchFamily="18" charset="0"/>
              </a:rPr>
              <a:t>За городом, в лесу…</a:t>
            </a:r>
            <a:endParaRPr lang="ru-RU" sz="3200" dirty="0"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71472" y="5214950"/>
            <a:ext cx="6929486" cy="92869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800" dirty="0" smtClean="0">
                <a:latin typeface="Georgia" pitchFamily="18" charset="0"/>
              </a:rPr>
              <a:t>      С каждым днём всё теплее пригревает солнышко, яркими горячими лучами прогревая землю. Тает снежное покрывало природы, которое укутывало всё живое от лютых морозов долгую зиму. </a:t>
            </a:r>
            <a:endParaRPr lang="ru-RU" sz="1800" dirty="0">
              <a:latin typeface="Georgia" pitchFamily="18" charset="0"/>
            </a:endParaRPr>
          </a:p>
        </p:txBody>
      </p:sp>
      <p:sp>
        <p:nvSpPr>
          <p:cNvPr id="7170" name="AutoShape 2" descr="http://animalsglobe.ru/wp-content/uploads/2021/01/3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2" name="AutoShape 4" descr="https://bryansktoday.ru/uploads/common/3800ec0bdb0516ff_X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4" name="Picture 6" descr="https://avatars.mds.yandex.net/get-zen_doc/3524431/pub_600683f0e0a5593cf74ab8ca_60069a271f435e52d48638a7/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66922" y="1178703"/>
            <a:ext cx="5191160" cy="3893371"/>
          </a:xfrm>
          <a:prstGeom prst="round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800000"/>
                </a:solidFill>
                <a:latin typeface="Georgia" pitchFamily="18" charset="0"/>
              </a:rPr>
              <a:t>Весенние палы травы:</a:t>
            </a:r>
            <a:br>
              <a:rPr lang="ru-RU" sz="2800" dirty="0" smtClean="0">
                <a:solidFill>
                  <a:srgbClr val="800000"/>
                </a:solidFill>
                <a:latin typeface="Georgia" pitchFamily="18" charset="0"/>
              </a:rPr>
            </a:br>
            <a:r>
              <a:rPr lang="ru-RU" sz="2800" dirty="0" smtClean="0">
                <a:solidFill>
                  <a:srgbClr val="800000"/>
                </a:solidFill>
                <a:latin typeface="Georgia" pitchFamily="18" charset="0"/>
              </a:rPr>
              <a:t> традиция, ведущая к трагедии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14348" y="1600200"/>
            <a:ext cx="3781452" cy="4525963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>
                <a:latin typeface="Georgia" pitchFamily="18" charset="0"/>
              </a:rPr>
              <a:t>      Считается</a:t>
            </a:r>
            <a:r>
              <a:rPr lang="ru-RU" dirty="0" smtClean="0">
                <a:latin typeface="Georgia" pitchFamily="18" charset="0"/>
              </a:rPr>
              <a:t>, что выжигание прошлогодней травы способствует прогреванию почвы и удобрению ее золой, быстрому росту молодых растений, а также избавлению от насекомых-вредителей и паразитов. Аргументом поджигателей является то, что уничтожение прошлогодней травы якобы предотвращает лесные пожары. Эти распространенные мифы о пользе травяных палов и незнание реальных фактов каждый год наносят огромный ущерб природе и человеку и приводят к трагическим последствиям.</a:t>
            </a:r>
            <a:endParaRPr lang="ru-RU" dirty="0">
              <a:latin typeface="Georgia" pitchFamily="18" charset="0"/>
            </a:endParaRPr>
          </a:p>
        </p:txBody>
      </p:sp>
      <p:sp>
        <p:nvSpPr>
          <p:cNvPr id="83970" name="AutoShape 2" descr="https://za-urozhai.ru/wp-content/uploads/2020/03/84456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3972" name="Picture 4" descr="https://bryansku.ru/wp-content/uploads/2019/03/af2d308b4df45cf8f0434eff87292316.jpg"/>
          <p:cNvPicPr>
            <a:picLocks noChangeAspect="1" noChangeArrowheads="1"/>
          </p:cNvPicPr>
          <p:nvPr/>
        </p:nvPicPr>
        <p:blipFill>
          <a:blip r:embed="rId2"/>
          <a:srcRect l="20673" r="10096"/>
          <a:stretch>
            <a:fillRect/>
          </a:stretch>
        </p:blipFill>
        <p:spPr bwMode="auto">
          <a:xfrm>
            <a:off x="4714876" y="1928802"/>
            <a:ext cx="3429024" cy="3714760"/>
          </a:xfrm>
          <a:prstGeom prst="roundRect">
            <a:avLst/>
          </a:prstGeom>
          <a:noFill/>
          <a:effectLst>
            <a:glow rad="228600">
              <a:schemeClr val="tx1">
                <a:alpha val="40000"/>
              </a:schemeClr>
            </a:glo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800000"/>
                </a:solidFill>
                <a:latin typeface="Georgia" pitchFamily="18" charset="0"/>
              </a:rPr>
              <a:t>Поджог травы </a:t>
            </a:r>
            <a:br>
              <a:rPr lang="ru-RU" sz="2800" dirty="0" smtClean="0">
                <a:solidFill>
                  <a:srgbClr val="800000"/>
                </a:solidFill>
                <a:latin typeface="Georgia" pitchFamily="18" charset="0"/>
              </a:rPr>
            </a:br>
            <a:r>
              <a:rPr lang="ru-RU" sz="2800" dirty="0" smtClean="0">
                <a:solidFill>
                  <a:srgbClr val="800000"/>
                </a:solidFill>
                <a:latin typeface="Georgia" pitchFamily="18" charset="0"/>
              </a:rPr>
              <a:t>провоцирует появление проблем: </a:t>
            </a:r>
            <a:br>
              <a:rPr lang="ru-RU" sz="2800" dirty="0" smtClean="0">
                <a:solidFill>
                  <a:srgbClr val="800000"/>
                </a:solidFill>
                <a:latin typeface="Georgia" pitchFamily="18" charset="0"/>
              </a:rPr>
            </a:br>
            <a:endParaRPr lang="ru-RU" sz="2800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Georgia" pitchFamily="18" charset="0"/>
              </a:rPr>
              <a:t>1. Сжигание старой травы не удобряет почву и не способствует росту молодых растений. </a:t>
            </a:r>
          </a:p>
          <a:p>
            <a:r>
              <a:rPr lang="ru-RU" sz="1800" dirty="0" smtClean="0">
                <a:latin typeface="Georgia" pitchFamily="18" charset="0"/>
              </a:rPr>
              <a:t>2. Выжигание травы истощает грунт: органическое вещество, образующееся из прошлогодних растений, сгорает, а оставшаяся зола смывается дождями в реки и водоемы. </a:t>
            </a:r>
          </a:p>
          <a:p>
            <a:r>
              <a:rPr lang="ru-RU" sz="1800" dirty="0" smtClean="0">
                <a:latin typeface="Georgia" pitchFamily="18" charset="0"/>
              </a:rPr>
              <a:t>3. Огонь также ограничивает рост новых растений, повреждая их почки и молодые побеги.</a:t>
            </a:r>
            <a:endParaRPr lang="ru-RU" sz="1800" dirty="0">
              <a:latin typeface="Georgia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67204" cy="4525963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Georgia" pitchFamily="18" charset="0"/>
              </a:rPr>
              <a:t>4. В результате травяных палов погибает огромное число мелких млекопитающих, гнездовий птиц, а также полезных насекомых и микроорганизмов.</a:t>
            </a:r>
          </a:p>
          <a:p>
            <a:r>
              <a:rPr lang="ru-RU" sz="1800" dirty="0" smtClean="0">
                <a:latin typeface="Georgia" pitchFamily="18" charset="0"/>
              </a:rPr>
              <a:t>5. Дым травяных пожаров загрязняет воздух углеводородами, золой, углекислым и угарным газами.</a:t>
            </a:r>
          </a:p>
          <a:p>
            <a:r>
              <a:rPr lang="ru-RU" sz="1800" dirty="0" smtClean="0">
                <a:latin typeface="Georgia" pitchFamily="18" charset="0"/>
              </a:rPr>
              <a:t>6. Но самые серьезные последствия поджогов наступают, когда травяные палы преобразуются в торфяные или лесные пожары. </a:t>
            </a:r>
            <a:endParaRPr lang="ru-RU" sz="1800" dirty="0">
              <a:latin typeface="Georgia" pitchFamily="18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28662" y="1214422"/>
            <a:ext cx="7643866" cy="125729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800" dirty="0" smtClean="0">
                <a:latin typeface="Georgia" pitchFamily="18" charset="0"/>
              </a:rPr>
              <a:t>      Зачастую </a:t>
            </a:r>
            <a:r>
              <a:rPr lang="ru-RU" sz="1800" dirty="0" smtClean="0">
                <a:latin typeface="Georgia" pitchFamily="18" charset="0"/>
              </a:rPr>
              <a:t>лесные  пожары могут возникать вследствие небрежного обращения с огнем. Для возгорания сухой травы достаточно искры от костра, непотушенной спички или сигареты, при этом подобная халатность имеет далеко идущие, часто трагические последствия.</a:t>
            </a:r>
            <a:endParaRPr lang="ru-RU" sz="1800" dirty="0">
              <a:latin typeface="Georgia" pitchFamily="18" charset="0"/>
            </a:endParaRPr>
          </a:p>
        </p:txBody>
      </p:sp>
      <p:pic>
        <p:nvPicPr>
          <p:cNvPr id="81922" name="Picture 2" descr="https://ostrnum.com/wp-content/uploads/2018/01/cropped-Koster.jpg"/>
          <p:cNvPicPr>
            <a:picLocks noChangeAspect="1" noChangeArrowheads="1"/>
          </p:cNvPicPr>
          <p:nvPr/>
        </p:nvPicPr>
        <p:blipFill>
          <a:blip r:embed="rId3"/>
          <a:srcRect l="12397"/>
          <a:stretch>
            <a:fillRect/>
          </a:stretch>
        </p:blipFill>
        <p:spPr bwMode="auto">
          <a:xfrm>
            <a:off x="1142976" y="3143248"/>
            <a:ext cx="3740414" cy="2554733"/>
          </a:xfrm>
          <a:prstGeom prst="roundRect">
            <a:avLst/>
          </a:prstGeom>
          <a:noFill/>
          <a:effectLst>
            <a:glow rad="228600">
              <a:schemeClr val="tx1">
                <a:lumMod val="95000"/>
                <a:lumOff val="5000"/>
                <a:alpha val="40000"/>
              </a:schemeClr>
            </a:glow>
          </a:effectLst>
        </p:spPr>
      </p:pic>
      <p:sp>
        <p:nvSpPr>
          <p:cNvPr id="81928" name="AutoShape 8" descr="https://library-vyazniki.vld.muzkult.ru/media/2020/07/31/1257807655/image1801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30" name="Picture 10" descr="https://i.ytimg.com/vi/Nsg1EXAwE_g/maxresdefaul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3857628"/>
            <a:ext cx="2794018" cy="1571636"/>
          </a:xfrm>
          <a:prstGeom prst="roundRect">
            <a:avLst/>
          </a:prstGeom>
          <a:noFill/>
          <a:effectLst>
            <a:glow rad="139700">
              <a:schemeClr val="tx1">
                <a:alpha val="40000"/>
              </a:schemeClr>
            </a:glow>
          </a:effectLst>
        </p:spPr>
      </p:pic>
      <p:sp>
        <p:nvSpPr>
          <p:cNvPr id="6" name="Прямоугольник 5"/>
          <p:cNvSpPr/>
          <p:nvPr/>
        </p:nvSpPr>
        <p:spPr>
          <a:xfrm>
            <a:off x="3143240" y="642918"/>
            <a:ext cx="46634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800000"/>
                </a:solidFill>
                <a:latin typeface="Georgia" pitchFamily="18" charset="0"/>
              </a:rPr>
              <a:t>Причины лесных пожаров</a:t>
            </a:r>
            <a:endParaRPr lang="ru-RU" sz="2800" dirty="0">
              <a:solidFill>
                <a:srgbClr val="80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14348" y="5072074"/>
            <a:ext cx="7358114" cy="147161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dirty="0" smtClean="0">
                <a:latin typeface="Georgia" pitchFamily="18" charset="0"/>
              </a:rPr>
              <a:t>      Оставленные «горе – туристами» в лесу бутылки, битые стекла, превращаясь на солнце в линзу и концентрируя солнечные лучи, приводят к возгоранию находящейся под ней травы, а в последствии – к лесному пожару.</a:t>
            </a:r>
            <a:endParaRPr lang="ru-RU" sz="1800" dirty="0">
              <a:latin typeface="Georgia" pitchFamily="18" charset="0"/>
            </a:endParaRPr>
          </a:p>
        </p:txBody>
      </p:sp>
      <p:sp>
        <p:nvSpPr>
          <p:cNvPr id="80898" name="AutoShape 2" descr="https://images.theabcdn.com/i/2513706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0904" name="Picture 8" descr="https://thumbs.dreamstime.com/b/broken-beer-bottle-ground-pine-forest-9889005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19" y="1428736"/>
            <a:ext cx="4288959" cy="2857520"/>
          </a:xfrm>
          <a:prstGeom prst="roundRect">
            <a:avLst/>
          </a:prstGeom>
          <a:noFill/>
          <a:effectLst>
            <a:glow rad="228600">
              <a:schemeClr val="tx1">
                <a:alpha val="40000"/>
              </a:schemeClr>
            </a:glow>
          </a:effectLst>
        </p:spPr>
      </p:pic>
      <p:pic>
        <p:nvPicPr>
          <p:cNvPr id="80900" name="Picture 4" descr="https://www.satuharapan.com/uploads/pics/news_34_142887549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0" y="2809844"/>
            <a:ext cx="3071834" cy="2047889"/>
          </a:xfrm>
          <a:prstGeom prst="roundRect">
            <a:avLst/>
          </a:prstGeom>
          <a:noFill/>
          <a:effectLst>
            <a:glow rad="228600">
              <a:schemeClr val="tx1">
                <a:alpha val="40000"/>
              </a:schemeClr>
            </a:glow>
          </a:effectLst>
        </p:spPr>
      </p:pic>
      <p:sp>
        <p:nvSpPr>
          <p:cNvPr id="6" name="Прямоугольник 5"/>
          <p:cNvSpPr/>
          <p:nvPr/>
        </p:nvSpPr>
        <p:spPr>
          <a:xfrm>
            <a:off x="2857488" y="642918"/>
            <a:ext cx="46634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800000"/>
                </a:solidFill>
                <a:latin typeface="Georgia" pitchFamily="18" charset="0"/>
              </a:rPr>
              <a:t>Причины лесных пожаров</a:t>
            </a:r>
            <a:endParaRPr lang="ru-RU" sz="2800" dirty="0">
              <a:solidFill>
                <a:srgbClr val="80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14348" y="5286388"/>
            <a:ext cx="7858180" cy="107157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dirty="0" smtClean="0">
                <a:latin typeface="Georgia" pitchFamily="18" charset="0"/>
              </a:rPr>
              <a:t>      Одним из основных потенциальных источников природных пожаров является костёр. Непотушенный или оставленный без присмотра костёр – 100 % причина лесного пожара!</a:t>
            </a:r>
            <a:endParaRPr lang="ru-RU" sz="1800" dirty="0">
              <a:latin typeface="Georgia" pitchFamily="18" charset="0"/>
            </a:endParaRPr>
          </a:p>
        </p:txBody>
      </p:sp>
      <p:sp>
        <p:nvSpPr>
          <p:cNvPr id="79876" name="AutoShape 4" descr="https://usinsk.online/wp-content/uploads/2018/06/ogon-lali-les-kost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9878" name="AutoShape 6" descr="https://usinsk.online/wp-content/uploads/2018/06/ogon-lali-les-koster-768x49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9882" name="AutoShape 10" descr="http://www.park-kosa.ru/upload/medialibrary/22e/22e7b76d6b7e09928e4c9846aa0368f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9884" name="Picture 12" descr="https://babr24.com/n2p/i/2020/4/6_28154736_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44" y="1267845"/>
            <a:ext cx="4643470" cy="3087908"/>
          </a:xfrm>
          <a:prstGeom prst="roundRect">
            <a:avLst/>
          </a:prstGeom>
          <a:noFill/>
          <a:effectLst>
            <a:glow rad="139700">
              <a:schemeClr val="tx1">
                <a:alpha val="40000"/>
              </a:schemeClr>
            </a:glow>
          </a:effectLst>
        </p:spPr>
      </p:pic>
      <p:sp>
        <p:nvSpPr>
          <p:cNvPr id="79886" name="AutoShape 14" descr="hello_html_m4efab15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9887" name="Picture 15" descr="C:\Users\Q\Desktop\hello_html_m4efab15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2714620"/>
            <a:ext cx="3429024" cy="2400317"/>
          </a:xfrm>
          <a:prstGeom prst="roundRect">
            <a:avLst/>
          </a:prstGeom>
          <a:noFill/>
          <a:effectLst>
            <a:glow rad="139700">
              <a:schemeClr val="tx1">
                <a:alpha val="40000"/>
              </a:schemeClr>
            </a:glow>
          </a:effectLst>
        </p:spPr>
      </p:pic>
      <p:sp>
        <p:nvSpPr>
          <p:cNvPr id="10" name="Прямоугольник 9"/>
          <p:cNvSpPr/>
          <p:nvPr/>
        </p:nvSpPr>
        <p:spPr>
          <a:xfrm>
            <a:off x="2928926" y="500042"/>
            <a:ext cx="46634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800000"/>
                </a:solidFill>
                <a:latin typeface="Georgia" pitchFamily="18" charset="0"/>
              </a:rPr>
              <a:t>Причины лесных пожаров</a:t>
            </a:r>
            <a:endParaRPr lang="ru-RU" sz="2800" dirty="0">
              <a:solidFill>
                <a:srgbClr val="80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357290" y="5643578"/>
            <a:ext cx="6858048" cy="40003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dirty="0" smtClean="0">
                <a:latin typeface="Georgia" pitchFamily="18" charset="0"/>
              </a:rPr>
              <a:t>Частая причина лесного пожара - детская шалость с огнем </a:t>
            </a:r>
            <a:endParaRPr lang="ru-RU" sz="1800" dirty="0">
              <a:latin typeface="Georgia" pitchFamily="18" charset="0"/>
            </a:endParaRPr>
          </a:p>
        </p:txBody>
      </p:sp>
      <p:pic>
        <p:nvPicPr>
          <p:cNvPr id="78850" name="Picture 2" descr="http://s2.fotokto.ru/photo/full/615/6159818.jpg"/>
          <p:cNvPicPr>
            <a:picLocks noChangeAspect="1" noChangeArrowheads="1"/>
          </p:cNvPicPr>
          <p:nvPr/>
        </p:nvPicPr>
        <p:blipFill>
          <a:blip r:embed="rId2"/>
          <a:srcRect l="39294" t="36459"/>
          <a:stretch>
            <a:fillRect/>
          </a:stretch>
        </p:blipFill>
        <p:spPr bwMode="auto">
          <a:xfrm>
            <a:off x="1928794" y="1329840"/>
            <a:ext cx="5786478" cy="3916716"/>
          </a:xfrm>
          <a:prstGeom prst="roundRect">
            <a:avLst/>
          </a:prstGeom>
          <a:noFill/>
          <a:effectLst>
            <a:glow rad="228600">
              <a:schemeClr val="tx1">
                <a:alpha val="40000"/>
              </a:schemeClr>
            </a:glow>
          </a:effectLst>
        </p:spPr>
      </p:pic>
      <p:sp>
        <p:nvSpPr>
          <p:cNvPr id="4" name="Прямоугольник 3"/>
          <p:cNvSpPr/>
          <p:nvPr/>
        </p:nvSpPr>
        <p:spPr>
          <a:xfrm>
            <a:off x="3143240" y="571480"/>
            <a:ext cx="46634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800000"/>
                </a:solidFill>
                <a:latin typeface="Georgia" pitchFamily="18" charset="0"/>
              </a:rPr>
              <a:t>Причины лесных пожаров</a:t>
            </a:r>
            <a:endParaRPr lang="ru-RU" sz="2800" dirty="0">
              <a:solidFill>
                <a:srgbClr val="80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14348" y="428605"/>
            <a:ext cx="7715304" cy="178595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800000"/>
                </a:solidFill>
                <a:latin typeface="Georgia" pitchFamily="18" charset="0"/>
              </a:rPr>
              <a:t>Лесной пожар </a:t>
            </a:r>
            <a:r>
              <a:rPr lang="ru-RU" dirty="0" smtClean="0">
                <a:solidFill>
                  <a:srgbClr val="800000"/>
                </a:solidFill>
                <a:latin typeface="Georgia" pitchFamily="18" charset="0"/>
              </a:rPr>
              <a:t>–</a:t>
            </a:r>
          </a:p>
          <a:p>
            <a:pPr algn="ctr">
              <a:buNone/>
            </a:pPr>
            <a:r>
              <a:rPr lang="ru-RU" dirty="0" smtClean="0">
                <a:solidFill>
                  <a:srgbClr val="800000"/>
                </a:solidFill>
                <a:latin typeface="Georgia" pitchFamily="18" charset="0"/>
              </a:rPr>
              <a:t>это стихийное  неуправляемое распространение огня в лесном фонде </a:t>
            </a:r>
            <a:endParaRPr lang="ru-RU" dirty="0">
              <a:solidFill>
                <a:srgbClr val="800000"/>
              </a:solidFill>
              <a:latin typeface="Georgia" pitchFamily="18" charset="0"/>
            </a:endParaRPr>
          </a:p>
        </p:txBody>
      </p:sp>
      <p:pic>
        <p:nvPicPr>
          <p:cNvPr id="5" name="Picture 2" descr="http://utro-news.ru/wp-content/uploads/2019/05/iStock-470437144_d_8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2143116"/>
            <a:ext cx="6786610" cy="3393305"/>
          </a:xfrm>
          <a:prstGeom prst="roundRect">
            <a:avLst/>
          </a:prstGeom>
          <a:noFill/>
          <a:effectLst>
            <a:glow rad="139700">
              <a:schemeClr val="tx1">
                <a:alpha val="40000"/>
              </a:schemeClr>
            </a:glo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800000"/>
                </a:solidFill>
                <a:latin typeface="Georgia" pitchFamily="18" charset="0"/>
              </a:rPr>
              <a:t>Виды лесных пожаров</a:t>
            </a:r>
            <a:endParaRPr lang="ru-RU" sz="2800" dirty="0">
              <a:solidFill>
                <a:srgbClr val="800000"/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0034" y="1428736"/>
            <a:ext cx="2328850" cy="542916"/>
          </a:xfrm>
        </p:spPr>
        <p:txBody>
          <a:bodyPr/>
          <a:lstStyle/>
          <a:p>
            <a:pPr>
              <a:buNone/>
            </a:pPr>
            <a:r>
              <a:rPr lang="ru-RU" sz="1800" dirty="0" smtClean="0">
                <a:latin typeface="Georgia" pitchFamily="18" charset="0"/>
              </a:rPr>
              <a:t>    Низовой пожар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214678" y="1428736"/>
            <a:ext cx="2428892" cy="685792"/>
          </a:xfrm>
        </p:spPr>
        <p:txBody>
          <a:bodyPr/>
          <a:lstStyle/>
          <a:p>
            <a:pPr>
              <a:buNone/>
            </a:pPr>
            <a:r>
              <a:rPr lang="ru-RU" sz="1800" dirty="0" smtClean="0">
                <a:latin typeface="Georgia" pitchFamily="18" charset="0"/>
              </a:rPr>
              <a:t>    Верховой пожар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357950" y="1428736"/>
            <a:ext cx="2212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Georgia" pitchFamily="18" charset="0"/>
              </a:rPr>
              <a:t>Почвенный пожар</a:t>
            </a:r>
            <a:endParaRPr lang="ru-RU" dirty="0">
              <a:latin typeface="Georgia" pitchFamily="18" charset="0"/>
            </a:endParaRPr>
          </a:p>
        </p:txBody>
      </p:sp>
      <p:pic>
        <p:nvPicPr>
          <p:cNvPr id="6" name="Picture 3" descr="D:\Рабочий стол\Для школы\IMG_9747-1500x1000.jpg"/>
          <p:cNvPicPr>
            <a:picLocks noChangeAspect="1" noChangeArrowheads="1"/>
          </p:cNvPicPr>
          <p:nvPr/>
        </p:nvPicPr>
        <p:blipFill>
          <a:blip r:embed="rId2"/>
          <a:srcRect r="46875"/>
          <a:stretch>
            <a:fillRect/>
          </a:stretch>
        </p:blipFill>
        <p:spPr bwMode="auto">
          <a:xfrm>
            <a:off x="342646" y="2214554"/>
            <a:ext cx="2581875" cy="3240000"/>
          </a:xfrm>
          <a:prstGeom prst="round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Picture 5" descr="http://25.rpn.gov.ru/sites/default/files/users/%D0%A2%D0%9E%20%D0%BC%D0%BE%D1%80%D1%81%D0%BA%D0%BE%D0%B5%20%D1%83%D0%BF%D1%80%D0%B0%D0%B2%D0%BB%D0%B5%D0%BD%D0%B8%D0%B5%20%D0%A0%D0%BE%D1%81%D0%BF%D1%80%D0%B8%D1%80%D0%BE%D0%B4%D0%BD%D0%B0%D0%B4%D0%B7%D0%BE%D1%80%D0%B0/pozhar_2.jpg"/>
          <p:cNvPicPr>
            <a:picLocks noChangeAspect="1" noChangeArrowheads="1"/>
          </p:cNvPicPr>
          <p:nvPr/>
        </p:nvPicPr>
        <p:blipFill>
          <a:blip r:embed="rId3" cstate="print"/>
          <a:srcRect l="26667" t="7272" r="27273" b="5455"/>
          <a:stretch>
            <a:fillRect/>
          </a:stretch>
        </p:blipFill>
        <p:spPr bwMode="auto">
          <a:xfrm>
            <a:off x="3286116" y="2214554"/>
            <a:ext cx="2565000" cy="3240000"/>
          </a:xfrm>
          <a:prstGeom prst="round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Picture 10" descr="D:\Рабочий стол\Для школы\image.jpg"/>
          <p:cNvPicPr>
            <a:picLocks noChangeAspect="1" noChangeArrowheads="1"/>
          </p:cNvPicPr>
          <p:nvPr/>
        </p:nvPicPr>
        <p:blipFill>
          <a:blip r:embed="rId4"/>
          <a:srcRect l="18751" r="23437"/>
          <a:stretch>
            <a:fillRect/>
          </a:stretch>
        </p:blipFill>
        <p:spPr bwMode="auto">
          <a:xfrm>
            <a:off x="6215074" y="2214554"/>
            <a:ext cx="2497500" cy="3240000"/>
          </a:xfrm>
          <a:prstGeom prst="round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800000"/>
                </a:solidFill>
                <a:latin typeface="Georgia" pitchFamily="18" charset="0"/>
              </a:rPr>
              <a:t>Низовые пожары</a:t>
            </a:r>
            <a:endParaRPr lang="ru-RU" sz="2800" dirty="0">
              <a:solidFill>
                <a:srgbClr val="800000"/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348" y="1071546"/>
            <a:ext cx="7715304" cy="514353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ru-RU" sz="1800" dirty="0" smtClean="0">
                <a:latin typeface="Georgia" pitchFamily="18" charset="0"/>
              </a:rPr>
              <a:t> Характеризуются горением травы, лесной подстилки, мха, кустарников.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 smtClean="0">
                <a:latin typeface="Georgia" pitchFamily="18" charset="0"/>
              </a:rPr>
              <a:t>Чаще всего возникают весной и летом.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 smtClean="0">
                <a:latin typeface="Georgia" pitchFamily="18" charset="0"/>
              </a:rPr>
              <a:t>По скорости распространения огня и характеру горения низовые пожары делятся на беглые и устойчивые.</a:t>
            </a:r>
            <a:endParaRPr lang="ru-RU" sz="1800" dirty="0">
              <a:latin typeface="Georg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3071810"/>
            <a:ext cx="3642653" cy="241143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tx1">
                <a:alpha val="40000"/>
              </a:schemeClr>
            </a:glo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071810"/>
            <a:ext cx="3215251" cy="241143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tx1">
                <a:alpha val="40000"/>
              </a:schemeClr>
            </a:glo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7143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800000"/>
                </a:solidFill>
                <a:latin typeface="Georgia" pitchFamily="18" charset="0"/>
              </a:rPr>
              <a:t>Верховой пожар</a:t>
            </a:r>
            <a:endParaRPr lang="ru-RU" sz="2800" dirty="0">
              <a:solidFill>
                <a:srgbClr val="800000"/>
              </a:solidFill>
              <a:latin typeface="Georgia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539552" y="1484784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>
                <a:latin typeface="Monotype Corsiva" pitchFamily="66" charset="0"/>
              </a:rPr>
              <a:t>    </a:t>
            </a:r>
            <a:r>
              <a:rPr lang="ru-RU" sz="1800" dirty="0" smtClean="0">
                <a:latin typeface="Georgia" pitchFamily="18" charset="0"/>
              </a:rPr>
              <a:t>является дальнейшей стадией развития низового пожара. При верховых пожарах  горит не только напочвенный покров, но и кроны  деревьев.</a:t>
            </a:r>
          </a:p>
          <a:p>
            <a:pPr>
              <a:buNone/>
            </a:pPr>
            <a:endParaRPr lang="ru-RU" sz="1800" dirty="0" smtClean="0">
              <a:latin typeface="Georgia" pitchFamily="18" charset="0"/>
            </a:endParaRPr>
          </a:p>
          <a:p>
            <a:pPr>
              <a:buNone/>
            </a:pPr>
            <a:r>
              <a:rPr lang="ru-RU" sz="1800" dirty="0" smtClean="0">
                <a:latin typeface="Georgia" pitchFamily="18" charset="0"/>
              </a:rPr>
              <a:t>      </a:t>
            </a:r>
            <a:r>
              <a:rPr lang="ru-RU" sz="1800" b="1" dirty="0" smtClean="0">
                <a:latin typeface="Georgia" pitchFamily="18" charset="0"/>
              </a:rPr>
              <a:t>Устойчивый верховой                      Беглый верховой </a:t>
            </a:r>
          </a:p>
          <a:p>
            <a:pPr>
              <a:buNone/>
            </a:pPr>
            <a:r>
              <a:rPr lang="ru-RU" sz="1800" b="1" dirty="0" smtClean="0">
                <a:latin typeface="Georgia" pitchFamily="18" charset="0"/>
              </a:rPr>
              <a:t>      пожар                                                       </a:t>
            </a:r>
            <a:r>
              <a:rPr lang="ru-RU" sz="1800" b="1" dirty="0" err="1" smtClean="0">
                <a:latin typeface="Georgia" pitchFamily="18" charset="0"/>
              </a:rPr>
              <a:t>пожар</a:t>
            </a:r>
            <a:endParaRPr lang="ru-RU" sz="1800" b="1" dirty="0" smtClean="0">
              <a:latin typeface="Georgia" pitchFamily="18" charset="0"/>
            </a:endParaRPr>
          </a:p>
          <a:p>
            <a:pPr>
              <a:buNone/>
            </a:pPr>
            <a:endParaRPr lang="ru-RU" sz="2000" dirty="0">
              <a:latin typeface="Monotype Corsiva" pitchFamily="66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3643314"/>
            <a:ext cx="3120000" cy="2340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tx1">
                <a:alpha val="40000"/>
              </a:schemeClr>
            </a:glow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3643314"/>
            <a:ext cx="4228864" cy="2340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tx1">
                <a:alpha val="40000"/>
              </a:schemeClr>
            </a:glo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14348" y="5000636"/>
            <a:ext cx="7286676" cy="128588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dirty="0" smtClean="0">
                <a:latin typeface="Georgia" pitchFamily="18" charset="0"/>
              </a:rPr>
              <a:t>      Природа начинает пробуждаться, с радостью откликаясь на долгожданное весеннее тепло. Веселые ручьи </a:t>
            </a:r>
            <a:r>
              <a:rPr lang="ru-RU" sz="1800" dirty="0" smtClean="0">
                <a:latin typeface="Georgia" pitchFamily="18" charset="0"/>
              </a:rPr>
              <a:t> бегут по </a:t>
            </a:r>
            <a:r>
              <a:rPr lang="ru-RU" sz="1800" dirty="0" smtClean="0">
                <a:latin typeface="Georgia" pitchFamily="18" charset="0"/>
              </a:rPr>
              <a:t>опушкам и просекам, наполняя лесной мир нежным звоном и тихим журчанием. </a:t>
            </a:r>
            <a:endParaRPr lang="ru-RU" sz="1800" dirty="0">
              <a:latin typeface="Georgia" pitchFamily="18" charset="0"/>
            </a:endParaRPr>
          </a:p>
        </p:txBody>
      </p:sp>
      <p:pic>
        <p:nvPicPr>
          <p:cNvPr id="6156" name="Picture 12" descr="https://stihi.ru/pics/2015/04/10/91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1000108"/>
            <a:ext cx="5807194" cy="3858601"/>
          </a:xfrm>
          <a:prstGeom prst="roundRect">
            <a:avLst/>
          </a:prstGeom>
          <a:noFill/>
          <a:effectLst>
            <a:glow rad="101600">
              <a:schemeClr val="accent3">
                <a:lumMod val="75000"/>
                <a:alpha val="60000"/>
              </a:schemeClr>
            </a:glo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800000"/>
                </a:solidFill>
                <a:latin typeface="Georgia" pitchFamily="18" charset="0"/>
              </a:rPr>
              <a:t>Почвенный пожар</a:t>
            </a:r>
            <a:endParaRPr lang="ru-RU" sz="2800" dirty="0">
              <a:solidFill>
                <a:srgbClr val="800000"/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28662" y="1214422"/>
            <a:ext cx="7572428" cy="1000132"/>
          </a:xfrm>
        </p:spPr>
        <p:txBody>
          <a:bodyPr/>
          <a:lstStyle/>
          <a:p>
            <a:pPr>
              <a:buNone/>
            </a:pPr>
            <a:r>
              <a:rPr lang="ru-RU" sz="1800" dirty="0" smtClean="0">
                <a:latin typeface="Georgia" pitchFamily="18" charset="0"/>
              </a:rPr>
              <a:t>      Почвенный </a:t>
            </a:r>
            <a:r>
              <a:rPr lang="ru-RU" sz="1800" dirty="0" smtClean="0">
                <a:latin typeface="Georgia" pitchFamily="18" charset="0"/>
              </a:rPr>
              <a:t>пожар развивается в результате "заглубления"</a:t>
            </a:r>
            <a:br>
              <a:rPr lang="ru-RU" sz="1800" dirty="0" smtClean="0">
                <a:latin typeface="Georgia" pitchFamily="18" charset="0"/>
              </a:rPr>
            </a:br>
            <a:r>
              <a:rPr lang="ru-RU" sz="1800" dirty="0" smtClean="0">
                <a:latin typeface="Georgia" pitchFamily="18" charset="0"/>
              </a:rPr>
              <a:t>огня низового пожара в подстилку и торфяной слой почвы.</a:t>
            </a:r>
          </a:p>
          <a:p>
            <a:endParaRPr lang="ru-RU" dirty="0"/>
          </a:p>
        </p:txBody>
      </p:sp>
      <p:pic>
        <p:nvPicPr>
          <p:cNvPr id="6" name="Picture 2" descr="http://ust-barguzin.ucoz.ru/06-2016/5671d32cc3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1973736"/>
            <a:ext cx="5417858" cy="3993507"/>
          </a:xfrm>
          <a:prstGeom prst="roundRect">
            <a:avLst/>
          </a:prstGeom>
          <a:noFill/>
          <a:effectLst>
            <a:glow rad="139700">
              <a:schemeClr val="tx1">
                <a:alpha val="40000"/>
              </a:schemeClr>
            </a:glo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800000"/>
                </a:solidFill>
                <a:latin typeface="Georgia" pitchFamily="18" charset="0"/>
              </a:rPr>
              <a:t>Торфяной пожар</a:t>
            </a:r>
            <a:endParaRPr lang="ru-RU" sz="2800" dirty="0">
              <a:solidFill>
                <a:srgbClr val="800000"/>
              </a:solidFill>
              <a:latin typeface="Georgia" pitchFamily="18" charset="0"/>
            </a:endParaRPr>
          </a:p>
        </p:txBody>
      </p:sp>
      <p:pic>
        <p:nvPicPr>
          <p:cNvPr id="1026" name="Picture 2" descr="C:\Users\позитроника\Desktop\Лесничество\Занятия\Лесной пожар\лесной пожар\торф. пожар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2803918"/>
            <a:ext cx="4429156" cy="3321868"/>
          </a:xfrm>
          <a:prstGeom prst="roundRect">
            <a:avLst/>
          </a:prstGeom>
          <a:noFill/>
          <a:effectLst>
            <a:glow rad="139700">
              <a:schemeClr val="tx1">
                <a:alpha val="40000"/>
              </a:schemeClr>
            </a:glow>
          </a:effectLst>
        </p:spPr>
      </p:pic>
      <p:sp>
        <p:nvSpPr>
          <p:cNvPr id="5" name="Прямоугольник 4"/>
          <p:cNvSpPr/>
          <p:nvPr/>
        </p:nvSpPr>
        <p:spPr>
          <a:xfrm>
            <a:off x="928662" y="1214422"/>
            <a:ext cx="750095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Georgia" pitchFamily="18" charset="0"/>
              </a:rPr>
              <a:t>Подземный, или торфяной, при котором горение распространяется по торфянистому горизонту почвы или торфяной залежи под слоем лесной почвы. При таком пожаре сгорают корни, деревья вываливаются и падают, как правило вершинами к центру пожара. Пожарище в большинстве случаев имеет круглую или овальную форму. </a:t>
            </a:r>
            <a:endParaRPr lang="ru-RU" dirty="0">
              <a:latin typeface="Georgia" pitchFamily="18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Georgia" pitchFamily="18" charset="0"/>
              </a:rPr>
              <a:t>Действия при обнаружении </a:t>
            </a:r>
            <a:br>
              <a:rPr lang="ru-RU" sz="2800" dirty="0" smtClean="0">
                <a:latin typeface="Georgia" pitchFamily="18" charset="0"/>
              </a:rPr>
            </a:br>
            <a:r>
              <a:rPr lang="ru-RU" sz="2800" dirty="0" smtClean="0">
                <a:latin typeface="Georgia" pitchFamily="18" charset="0"/>
              </a:rPr>
              <a:t>возгорания в лесу</a:t>
            </a:r>
            <a:endParaRPr lang="ru-RU" sz="2800" dirty="0"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42910" y="4643446"/>
            <a:ext cx="8072494" cy="1857388"/>
          </a:xfrm>
        </p:spPr>
        <p:txBody>
          <a:bodyPr>
            <a:normAutofit fontScale="77500" lnSpcReduction="20000"/>
          </a:bodyPr>
          <a:lstStyle/>
          <a:p>
            <a:r>
              <a:rPr lang="ru-RU" sz="2300" dirty="0" smtClean="0">
                <a:latin typeface="Georgia" pitchFamily="18" charset="0"/>
              </a:rPr>
              <a:t>Заметив в лесу дым или открытый огонь, уведомите о возгорании пожарную охрану, позвоните в МЧС, полицию.</a:t>
            </a:r>
          </a:p>
          <a:p>
            <a:r>
              <a:rPr lang="ru-RU" sz="2300" dirty="0" smtClean="0">
                <a:latin typeface="Georgia" pitchFamily="18" charset="0"/>
              </a:rPr>
              <a:t>Постарайтесь правильно оценить сложившуюся ситуацию  - определите причину возникновения возгорания. Исходя из конкретных условий, решите, будете ли вы самостоятельно тушить возгорание, или вам потребуется помощь. </a:t>
            </a:r>
          </a:p>
          <a:p>
            <a:r>
              <a:rPr lang="ru-RU" sz="2300" dirty="0" smtClean="0">
                <a:latin typeface="Georgia" pitchFamily="18" charset="0"/>
              </a:rPr>
              <a:t>Не переоценивайте свои силы. </a:t>
            </a:r>
          </a:p>
          <a:p>
            <a:endParaRPr lang="ru-RU" dirty="0"/>
          </a:p>
        </p:txBody>
      </p:sp>
      <p:pic>
        <p:nvPicPr>
          <p:cNvPr id="74754" name="Picture 2" descr="https://static.mk.ru/upload/entities/2020/07/08/19/articles/facebookPicture/8a/9e/94/ff/a84871e30c0eb56e81575d771983a30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1785926"/>
            <a:ext cx="3536183" cy="2357454"/>
          </a:xfrm>
          <a:prstGeom prst="roundRect">
            <a:avLst/>
          </a:prstGeom>
          <a:noFill/>
          <a:effectLst>
            <a:glow rad="139700">
              <a:schemeClr val="tx1">
                <a:alpha val="40000"/>
              </a:schemeClr>
            </a:glow>
          </a:effectLst>
        </p:spPr>
      </p:pic>
      <p:pic>
        <p:nvPicPr>
          <p:cNvPr id="74756" name="Picture 4" descr="https://xn--b1afalnnktdk6c.xn--80acgfbsl1azdqr.xn--p1ai/media/photogallery/4/6/461f461fc3532855a46cdca9e9525e0f_900x_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1785926"/>
            <a:ext cx="3143271" cy="2357454"/>
          </a:xfrm>
          <a:prstGeom prst="roundRect">
            <a:avLst/>
          </a:prstGeom>
          <a:noFill/>
          <a:effectLst>
            <a:glow rad="139700">
              <a:schemeClr val="tx1">
                <a:alpha val="40000"/>
              </a:schemeClr>
            </a:glo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Georgia" pitchFamily="18" charset="0"/>
              </a:rPr>
              <a:t>Если очаг возгорания маленький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0034" y="1285860"/>
            <a:ext cx="4038600" cy="1900237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>
                <a:latin typeface="Georgia" pitchFamily="18" charset="0"/>
              </a:rPr>
              <a:t>      В случае если вы вовремя заметили зарождающийся пожар, и очаг возгорания имеет незначительную площадь, вы можете принять решение самостоятельно его локализовать и потушить.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3438" y="1285860"/>
            <a:ext cx="4038600" cy="4525963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>
                <a:latin typeface="Georgia" pitchFamily="18" charset="0"/>
              </a:rPr>
              <a:t>      При наличии поблизости водоема заливайте огонь водой, можно сбивать пламя мокрой материей или одеждой, засыпать землей. Горящую траву можно потушить, используя «веник» — пучок веток от деревьев лиственных пород длиной 1,5-2 метра. При этом нужно наносить удары скользящими движениями, как бы подметая, в сторону основного огня. «Веник» необходимо после каждых нескольких ударов проворачивать в руках, чтобы он сам не загорелся, а его нагревшаяся сторона успевала немного остыть. </a:t>
            </a:r>
          </a:p>
          <a:p>
            <a:endParaRPr lang="ru-RU" dirty="0"/>
          </a:p>
        </p:txBody>
      </p:sp>
      <p:sp>
        <p:nvSpPr>
          <p:cNvPr id="117762" name="AutoShape 2" descr="https://cs10.pikabu.ru/post_img/big/2018/06/22/3/15296357401358939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7764" name="AutoShape 4" descr="https://cs10.pikabu.ru/post_img/2018/06/22/3/15296357401358939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7767" name="AutoShape 7" descr="https://cs10.pikabu.ru/post_img/2018/06/22/3/15296357401358939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7769" name="AutoShape 9" descr="https://cs10.pikabu.ru/post_img/2018/06/22/3/15296357401358939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7771" name="Picture 11" descr="https://infotolium.com/uploads/posts/2012-07/1343302104_europe_on_fire_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3286124"/>
            <a:ext cx="3918455" cy="2571768"/>
          </a:xfrm>
          <a:prstGeom prst="roundRect">
            <a:avLst/>
          </a:prstGeom>
          <a:noFill/>
          <a:effectLst>
            <a:glow rad="139700">
              <a:schemeClr val="tx1">
                <a:alpha val="40000"/>
              </a:schemeClr>
            </a:glo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0034" y="4143380"/>
            <a:ext cx="7543824" cy="2400304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Georgia" pitchFamily="18" charset="0"/>
              </a:rPr>
              <a:t>Затаптывайте небольшое возгорание ногами, не давайте огню перекинуться на стволы и кроны деревьев. Потушив небольшое возгорание, не уходите до тех пор, пока не убедитесь, что огонь не разгорится снова.</a:t>
            </a:r>
          </a:p>
          <a:p>
            <a:r>
              <a:rPr lang="ru-RU" sz="1800" dirty="0" smtClean="0">
                <a:latin typeface="Georgia" pitchFamily="18" charset="0"/>
              </a:rPr>
              <a:t>При тушении пожара действуйте осмотрительно, не уходите далеко от дорог и просек, не теряйте из виду других людей, поддерживайте с ними зрительную и звуковую связь</a:t>
            </a:r>
            <a:endParaRPr lang="ru-RU" sz="1800" dirty="0">
              <a:latin typeface="Georgia" pitchFamily="18" charset="0"/>
            </a:endParaRPr>
          </a:p>
        </p:txBody>
      </p:sp>
      <p:sp>
        <p:nvSpPr>
          <p:cNvPr id="118786" name="AutoShape 2" descr="https://riavrn.ru/i/bf/bf773ba9d09b4ec081dda042a027b4d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8788" name="AutoShape 4" descr="https://riavrn.ru/i/47/478833327291dea9138cc0e345195eb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8789" name="Picture 5" descr="C:\Users\Q\Desktop\478833327291dea9138cc0e345195eb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785794"/>
            <a:ext cx="5643602" cy="3172552"/>
          </a:xfrm>
          <a:prstGeom prst="roundRect">
            <a:avLst/>
          </a:prstGeom>
          <a:noFill/>
          <a:effectLst>
            <a:glow rad="139700">
              <a:schemeClr val="tx1">
                <a:alpha val="40000"/>
              </a:schemeClr>
            </a:glo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571504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Georgia" pitchFamily="18" charset="0"/>
              </a:rPr>
              <a:t>Опасно!</a:t>
            </a:r>
            <a:endParaRPr lang="ru-RU" sz="2800" dirty="0"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71472" y="4429132"/>
            <a:ext cx="7929618" cy="2114551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>
                <a:latin typeface="Georgia" pitchFamily="18" charset="0"/>
              </a:rPr>
              <a:t>      Если горит торфяное болото, не пытайтесь сами потушить пожар, обойдите его стороной. Двигайтесь против ветра так, чтобы он не догонял вас огнём и дымом, не затруднял ориентирование, внимательно осматривайте перед собой дорогу, ощупывайте её шестом или палкой. Запомните: при горении торфяников горячая земля и идущий из-под нее дым показывают, что пожар ушёл под землю, торф выгорает изнутри, образуя пустоты, в которые можно провалиться и сгореть. </a:t>
            </a:r>
            <a:endParaRPr lang="ru-RU" dirty="0">
              <a:latin typeface="Georgia" pitchFamily="18" charset="0"/>
            </a:endParaRPr>
          </a:p>
        </p:txBody>
      </p:sp>
      <p:sp>
        <p:nvSpPr>
          <p:cNvPr id="71682" name="AutoShape 2" descr="https://riavrn.ru/i/47/478833327291dea9138cc0e345195eb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684" name="AutoShape 4" descr="https://regnum.ru/uploads/pictures/news/2021/06/07/regnum_picture_1623050975301398_socia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685" name="Picture 5" descr="C:\Users\Q\Desktop\regnum_picture_1623050975301398_soci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1142984"/>
            <a:ext cx="4688667" cy="3125778"/>
          </a:xfrm>
          <a:prstGeom prst="roundRect">
            <a:avLst/>
          </a:prstGeom>
          <a:noFill/>
          <a:effectLst>
            <a:glow rad="139700">
              <a:schemeClr val="tx1">
                <a:alpha val="40000"/>
              </a:schemeClr>
            </a:glo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http://xn----7sbbbaytbngiroah8des0n.xn--p1ai/tinybrowser/fulls/images/photo/2018/06/15/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509874"/>
            <a:ext cx="8501122" cy="5890064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800000"/>
                </a:solidFill>
                <a:latin typeface="Georgia" pitchFamily="18" charset="0"/>
              </a:rPr>
              <a:t>В пожароопасный период в лесу </a:t>
            </a:r>
            <a:br>
              <a:rPr lang="ru-RU" sz="2800" dirty="0" smtClean="0">
                <a:solidFill>
                  <a:srgbClr val="800000"/>
                </a:solidFill>
                <a:latin typeface="Georgia" pitchFamily="18" charset="0"/>
              </a:rPr>
            </a:br>
            <a:r>
              <a:rPr lang="ru-RU" sz="2800" dirty="0" smtClean="0">
                <a:solidFill>
                  <a:srgbClr val="800000"/>
                </a:solidFill>
                <a:latin typeface="Georgia" pitchFamily="18" charset="0"/>
              </a:rPr>
              <a:t>категорически запрещается:</a:t>
            </a:r>
            <a:endParaRPr lang="ru-RU" sz="2800" dirty="0">
              <a:solidFill>
                <a:srgbClr val="800000"/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71472" y="1643050"/>
            <a:ext cx="4038600" cy="4525963"/>
          </a:xfrm>
        </p:spPr>
        <p:txBody>
          <a:bodyPr>
            <a:noAutofit/>
          </a:bodyPr>
          <a:lstStyle/>
          <a:p>
            <a:r>
              <a:rPr lang="ru-RU" sz="1600" dirty="0" smtClean="0">
                <a:latin typeface="Georgia" pitchFamily="18" charset="0"/>
              </a:rPr>
              <a:t>разводить костры, использовать мангалы, другие приспособления для приготовления пищи;</a:t>
            </a:r>
          </a:p>
          <a:p>
            <a:r>
              <a:rPr lang="ru-RU" sz="1600" dirty="0" smtClean="0">
                <a:latin typeface="Georgia" pitchFamily="18" charset="0"/>
              </a:rPr>
              <a:t>курить, бросать горящие спички, окурки, вытряхивать из курительных трубок горячую золу;</a:t>
            </a:r>
          </a:p>
          <a:p>
            <a:r>
              <a:rPr lang="ru-RU" sz="1600" dirty="0" smtClean="0">
                <a:latin typeface="Georgia" pitchFamily="18" charset="0"/>
              </a:rPr>
              <a:t>стрелять из оружия, использовать пиротехнические изделия;</a:t>
            </a:r>
          </a:p>
          <a:p>
            <a:r>
              <a:rPr lang="ru-RU" sz="1600" dirty="0" smtClean="0">
                <a:latin typeface="Georgia" pitchFamily="18" charset="0"/>
              </a:rPr>
              <a:t>заправлять топливом баки работающих двигателей внутреннего сгорания, выводить для работы технику с неисправной системой питания двигателя, а также курить или пользоваться открытым огнем вблизи машин, заправляемых топливом;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sz="1600" dirty="0" smtClean="0">
                <a:latin typeface="Georgia" pitchFamily="18" charset="0"/>
              </a:rPr>
              <a:t>оставлять в лесу промасленный или пропитанный бензином, керосином и иными горючими веществами обтирочный материал;</a:t>
            </a:r>
          </a:p>
          <a:p>
            <a:r>
              <a:rPr lang="ru-RU" sz="1600" dirty="0" smtClean="0">
                <a:latin typeface="Georgia" pitchFamily="18" charset="0"/>
              </a:rPr>
              <a:t>оставлять на освещенной солнцем лесной поляне бутылки, осколки стекла, другой мусор;</a:t>
            </a:r>
          </a:p>
          <a:p>
            <a:r>
              <a:rPr lang="ru-RU" sz="1600" dirty="0" smtClean="0">
                <a:latin typeface="Georgia" pitchFamily="18" charset="0"/>
              </a:rPr>
              <a:t>выжигать траву, а также стерню на полях.</a:t>
            </a:r>
          </a:p>
          <a:p>
            <a:r>
              <a:rPr lang="ru-RU" sz="1600" dirty="0" smtClean="0">
                <a:latin typeface="Georgia" pitchFamily="18" charset="0"/>
              </a:rPr>
              <a:t>Лица, виновные в нарушении правил пожарной безопасности, в зависимости от характера нарушений и их последствий, несут дисциплинарную, административную или уголовную ответственность</a:t>
            </a:r>
            <a:endParaRPr lang="ru-RU" sz="1600" dirty="0">
              <a:latin typeface="Georgia" pitchFamily="18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800000"/>
                </a:solidFill>
                <a:latin typeface="Georgia" pitchFamily="18" charset="0"/>
              </a:rPr>
              <a:t>Последствия пожаров</a:t>
            </a:r>
            <a:endParaRPr lang="ru-RU" sz="2800" dirty="0">
              <a:solidFill>
                <a:srgbClr val="800000"/>
              </a:solidFill>
              <a:latin typeface="Georgia" pitchFamily="18" charset="0"/>
            </a:endParaRPr>
          </a:p>
        </p:txBody>
      </p:sp>
      <p:sp>
        <p:nvSpPr>
          <p:cNvPr id="23554" name="AutoShape 2" descr="https://cdn.pixabay.com/photo/2016/05/17/12/53/hirsch-1398064_128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55" name="Picture 3" descr="C:\Users\Q\Downloads\the_call_of_the_wild-wallpaper-1920x1200.jpg"/>
          <p:cNvPicPr>
            <a:picLocks noChangeAspect="1" noChangeArrowheads="1"/>
          </p:cNvPicPr>
          <p:nvPr/>
        </p:nvPicPr>
        <p:blipFill>
          <a:blip r:embed="rId2" cstate="print"/>
          <a:srcRect b="2439"/>
          <a:stretch>
            <a:fillRect/>
          </a:stretch>
        </p:blipFill>
        <p:spPr bwMode="auto">
          <a:xfrm>
            <a:off x="1271551" y="1500173"/>
            <a:ext cx="6560879" cy="4000529"/>
          </a:xfrm>
          <a:prstGeom prst="roundRect">
            <a:avLst/>
          </a:prstGeom>
          <a:noFill/>
          <a:effectLst>
            <a:glow rad="101600">
              <a:schemeClr val="tx1">
                <a:alpha val="60000"/>
              </a:schemeClr>
            </a:glo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42910" y="4786322"/>
            <a:ext cx="7901014" cy="1643074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sz="2900" dirty="0" smtClean="0">
                <a:latin typeface="Georgia" pitchFamily="18" charset="0"/>
              </a:rPr>
              <a:t>       Низовые пожары, оказывают разрушительное влияние на </a:t>
            </a:r>
          </a:p>
          <a:p>
            <a:pPr>
              <a:buNone/>
            </a:pPr>
            <a:r>
              <a:rPr lang="ru-RU" sz="2900" dirty="0" smtClean="0">
                <a:latin typeface="Georgia" pitchFamily="18" charset="0"/>
              </a:rPr>
              <a:t>       почву и почвенных обитателей, что приводит к нарушению почвообразования, погибают обитатели почвы на глубине 2-3 см ниже зоны горения, гибель происходит как непосредственно от высоких температур в период пожара, так и после пожара в первые несколько суток от интоксикации продуктами горения</a:t>
            </a:r>
          </a:p>
          <a:p>
            <a:endParaRPr lang="ru-RU" sz="1800" dirty="0">
              <a:latin typeface="Georgia" pitchFamily="18" charset="0"/>
            </a:endParaRPr>
          </a:p>
        </p:txBody>
      </p:sp>
      <p:sp>
        <p:nvSpPr>
          <p:cNvPr id="65538" name="AutoShape 2" descr="https://cdn.fishki.net/upload/post/201602/04/1837461/17_6.jpg"/>
          <p:cNvSpPr>
            <a:spLocks noChangeAspect="1" noChangeArrowheads="1"/>
          </p:cNvSpPr>
          <p:nvPr/>
        </p:nvSpPr>
        <p:spPr bwMode="auto">
          <a:xfrm>
            <a:off x="155575" y="52365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5539" name="Picture 3" descr="C:\Users\Q\Desktop\17_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571480"/>
            <a:ext cx="7257795" cy="4071623"/>
          </a:xfrm>
          <a:prstGeom prst="roundRect">
            <a:avLst/>
          </a:prstGeom>
          <a:noFill/>
          <a:effectLst>
            <a:glow rad="101600">
              <a:schemeClr val="tx1">
                <a:alpha val="60000"/>
              </a:schemeClr>
            </a:glow>
          </a:effectLst>
        </p:spPr>
      </p:pic>
      <p:sp>
        <p:nvSpPr>
          <p:cNvPr id="22530" name="AutoShape 2" descr="https://cdn.pixabay.com/photo/2016/05/17/12/53/hirsch-1398064_128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532" name="Picture 4" descr="https://avatars.mds.yandex.net/get-zen_doc/3483777/pub_612f81592d2fe92dae8d9498_612f82c63172054c8a4b5420/scale_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2786058"/>
            <a:ext cx="2571767" cy="1714512"/>
          </a:xfrm>
          <a:prstGeom prst="round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22534" name="AutoShape 6" descr="https://upload.wikimedia.org/wikipedia/commons/thumb/f/fc/Pseudoophonus_rufipes_%28Carabidae%29_%2811068399886%29.jpg/1200px-Pseudoophonus_rufipes_%28Carabidae%29_%2811068399886%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6" name="AutoShape 8" descr="https://upload.wikimedia.org/wikipedia/commons/thumb/f/fc/Pseudoophonus_rufipes_%28Carabidae%29_%2811068399886%29.jpg/1200px-Pseudoophonus_rufipes_%28Carabidae%29_%2811068399886%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537" name="Picture 9" descr="C:\Users\Q\Desktop\Pseudoophonus_rufipes_(Carabidae)_(11068399886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714356"/>
            <a:ext cx="2238364" cy="1678773"/>
          </a:xfrm>
          <a:prstGeom prst="round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22539" name="AutoShape 11" descr="https://aquarium-fish-home.ru/wp-content/uploads/2016/08/1999c2ca8c5c9d6d921e573e90bad1f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541" name="Picture 13" descr="https://i.ytimg.com/vi/BPAVfqRbsDc/maxresdefault.jpg"/>
          <p:cNvPicPr>
            <a:picLocks noChangeAspect="1" noChangeArrowheads="1"/>
          </p:cNvPicPr>
          <p:nvPr/>
        </p:nvPicPr>
        <p:blipFill>
          <a:blip r:embed="rId5" cstate="print"/>
          <a:srcRect t="8402" b="8264"/>
          <a:stretch>
            <a:fillRect/>
          </a:stretch>
        </p:blipFill>
        <p:spPr bwMode="auto">
          <a:xfrm>
            <a:off x="5286380" y="3143248"/>
            <a:ext cx="2651151" cy="1242736"/>
          </a:xfrm>
          <a:prstGeom prst="round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5" descr="C:\Users\Q\Desktop\escargot-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857232"/>
            <a:ext cx="2728910" cy="1820958"/>
          </a:xfrm>
          <a:prstGeom prst="round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14348" y="1142984"/>
            <a:ext cx="3781452" cy="182879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dirty="0" smtClean="0">
                <a:latin typeface="Georgia" pitchFamily="18" charset="0"/>
              </a:rPr>
              <a:t>      На </a:t>
            </a:r>
            <a:r>
              <a:rPr lang="ru-RU" sz="1800" dirty="0" smtClean="0">
                <a:latin typeface="Georgia" pitchFamily="18" charset="0"/>
              </a:rPr>
              <a:t>деревьях набухают почки, наполненные живой силой: денёк, другой – и появится первый клейкий листочек, а потом ещё и ещё один.</a:t>
            </a:r>
            <a:endParaRPr lang="ru-RU" sz="1800" dirty="0">
              <a:latin typeface="Georgia" pitchFamily="18" charset="0"/>
            </a:endParaRPr>
          </a:p>
        </p:txBody>
      </p:sp>
      <p:pic>
        <p:nvPicPr>
          <p:cNvPr id="74762" name="Picture 10" descr="https://stihi.ru/pics/2009/05/04/54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7" y="1142984"/>
            <a:ext cx="4148640" cy="3111481"/>
          </a:xfrm>
          <a:prstGeom prst="roundRect">
            <a:avLst/>
          </a:prstGeom>
          <a:noFill/>
          <a:effectLst>
            <a:glow rad="139700">
              <a:schemeClr val="accent2">
                <a:lumMod val="50000"/>
                <a:alpha val="40000"/>
              </a:schemeClr>
            </a:glow>
          </a:effectLst>
        </p:spPr>
      </p:pic>
      <p:pic>
        <p:nvPicPr>
          <p:cNvPr id="74754" name="Picture 2" descr="https://i03.fotocdn.net/s122/360632e3263b061f/public_pin_l/27938010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3500438"/>
            <a:ext cx="4286280" cy="2535126"/>
          </a:xfrm>
          <a:prstGeom prst="roundRect">
            <a:avLst/>
          </a:prstGeom>
          <a:noFill/>
          <a:effectLst>
            <a:glow rad="139700">
              <a:schemeClr val="accent2">
                <a:lumMod val="50000"/>
                <a:alpha val="40000"/>
              </a:schemeClr>
            </a:glo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800000"/>
                </a:solidFill>
                <a:latin typeface="Georgia" pitchFamily="18" charset="0"/>
              </a:rPr>
              <a:t>Влияние пожаров </a:t>
            </a:r>
            <a:br>
              <a:rPr lang="ru-RU" sz="2800" dirty="0" smtClean="0">
                <a:solidFill>
                  <a:srgbClr val="800000"/>
                </a:solidFill>
                <a:latin typeface="Georgia" pitchFamily="18" charset="0"/>
              </a:rPr>
            </a:br>
            <a:r>
              <a:rPr lang="ru-RU" sz="2800" dirty="0" smtClean="0">
                <a:solidFill>
                  <a:srgbClr val="800000"/>
                </a:solidFill>
                <a:latin typeface="Georgia" pitchFamily="18" charset="0"/>
              </a:rPr>
              <a:t>на растительные сообщества </a:t>
            </a:r>
            <a:endParaRPr lang="ru-RU" sz="2800" dirty="0">
              <a:solidFill>
                <a:srgbClr val="800000"/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42910" y="5214950"/>
            <a:ext cx="7786742" cy="1000132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Georgia" pitchFamily="18" charset="0"/>
              </a:rPr>
              <a:t>Огонь влияет на растения, уничтожая их полностью или частично.  Последствия пожаров - нагрев почвы,  гибель растений, усыхание и гибель деревьев.</a:t>
            </a:r>
            <a:endParaRPr lang="ru-RU" sz="1800" dirty="0">
              <a:latin typeface="Georgia" pitchFamily="18" charset="0"/>
            </a:endParaRPr>
          </a:p>
        </p:txBody>
      </p:sp>
      <p:pic>
        <p:nvPicPr>
          <p:cNvPr id="64514" name="Picture 2" descr="https://s.rfi.fr/media/display/5b2435c2-0d4e-11ea-975e-005056a9aa4d/w:1280/p:16x9/2010-08-03T175331Z_449736005_GM1E68405C701_RTRMADP_3_RUSSIA-FIRES-LA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284" y="1428736"/>
            <a:ext cx="4699032" cy="2643206"/>
          </a:xfrm>
          <a:prstGeom prst="roundRect">
            <a:avLst/>
          </a:prstGeom>
          <a:noFill/>
          <a:effectLst>
            <a:glow rad="101600">
              <a:schemeClr val="tx1">
                <a:alpha val="60000"/>
              </a:schemeClr>
            </a:glow>
          </a:effectLst>
        </p:spPr>
      </p:pic>
      <p:pic>
        <p:nvPicPr>
          <p:cNvPr id="67586" name="Picture 2" descr="https://farm7.static.flickr.com/6084/6025821847_3b91a64187_o.jpg"/>
          <p:cNvPicPr>
            <a:picLocks noChangeAspect="1" noChangeArrowheads="1"/>
          </p:cNvPicPr>
          <p:nvPr/>
        </p:nvPicPr>
        <p:blipFill>
          <a:blip r:embed="rId3"/>
          <a:srcRect r="27017"/>
          <a:stretch>
            <a:fillRect/>
          </a:stretch>
        </p:blipFill>
        <p:spPr bwMode="auto">
          <a:xfrm>
            <a:off x="1071538" y="2031154"/>
            <a:ext cx="3286148" cy="3001741"/>
          </a:xfrm>
          <a:prstGeom prst="roundRect">
            <a:avLst/>
          </a:prstGeom>
          <a:noFill/>
          <a:effectLst>
            <a:glow rad="101600">
              <a:schemeClr val="tx1">
                <a:alpha val="60000"/>
              </a:schemeClr>
            </a:glo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85786" y="1214422"/>
            <a:ext cx="3710014" cy="3400436"/>
          </a:xfrm>
        </p:spPr>
        <p:txBody>
          <a:bodyPr>
            <a:normAutofit lnSpcReduction="10000"/>
          </a:bodyPr>
          <a:lstStyle/>
          <a:p>
            <a:r>
              <a:rPr lang="ru-RU" sz="1800" dirty="0" smtClean="0">
                <a:latin typeface="Georgia" pitchFamily="18" charset="0"/>
              </a:rPr>
              <a:t>Повреждаются корневые системы, образуются огневые раны на стволах деревьев.</a:t>
            </a:r>
          </a:p>
          <a:p>
            <a:r>
              <a:rPr lang="ru-RU" sz="1800" dirty="0" smtClean="0">
                <a:latin typeface="Georgia" pitchFamily="18" charset="0"/>
              </a:rPr>
              <a:t>Поврежденные пожаром и ослабленные деревья в большей степени повреждаются насекомыми и грибами.</a:t>
            </a:r>
          </a:p>
          <a:p>
            <a:r>
              <a:rPr lang="ru-RU" sz="1800" dirty="0" smtClean="0">
                <a:latin typeface="Georgia" pitchFamily="18" charset="0"/>
              </a:rPr>
              <a:t>Подрост после низовых пожаров в основном погибает. </a:t>
            </a:r>
          </a:p>
          <a:p>
            <a:endParaRPr lang="ru-RU" dirty="0"/>
          </a:p>
        </p:txBody>
      </p:sp>
      <p:sp>
        <p:nvSpPr>
          <p:cNvPr id="63490" name="AutoShape 2" descr="https://img-fotki.yandex.ru/get/5902/tainka.50/0_46e7e_9462f485_X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3491" name="Picture 3" descr="C:\Users\Q\Desktop\Image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75696" y="714356"/>
            <a:ext cx="3524276" cy="2643206"/>
          </a:xfrm>
          <a:prstGeom prst="roundRect">
            <a:avLst/>
          </a:prstGeom>
          <a:noFill/>
          <a:effectLst>
            <a:glow rad="101600">
              <a:schemeClr val="tx1">
                <a:alpha val="60000"/>
              </a:schemeClr>
            </a:glow>
          </a:effectLst>
        </p:spPr>
      </p:pic>
      <p:pic>
        <p:nvPicPr>
          <p:cNvPr id="6" name="Picture 2" descr="Интернет-версия газеты Маяк - Сысерть &quot; В Сысертском районе массово горит трав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7372" y="3595658"/>
            <a:ext cx="3545023" cy="2547986"/>
          </a:xfrm>
          <a:prstGeom prst="roundRect">
            <a:avLst/>
          </a:prstGeom>
          <a:noFill/>
          <a:effectLst>
            <a:glow rad="101600">
              <a:schemeClr val="tx1">
                <a:alpha val="60000"/>
              </a:schemeClr>
            </a:glo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71538" y="714356"/>
            <a:ext cx="7429552" cy="1614486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Georgia" pitchFamily="18" charset="0"/>
              </a:rPr>
              <a:t>На восстановление почвы в лесах после пожаров может потребоваться период более сотни лет (от 120 до 190 лет)</a:t>
            </a:r>
          </a:p>
          <a:p>
            <a:endParaRPr lang="ru-RU" dirty="0"/>
          </a:p>
        </p:txBody>
      </p:sp>
      <p:pic>
        <p:nvPicPr>
          <p:cNvPr id="65540" name="Picture 4" descr="https://pix.avax.news/avaxnews/25/0f/00030f2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491450"/>
            <a:ext cx="6143668" cy="4345856"/>
          </a:xfrm>
          <a:prstGeom prst="roundRect">
            <a:avLst/>
          </a:prstGeom>
          <a:noFill/>
          <a:effectLst>
            <a:glow rad="101600">
              <a:schemeClr val="tx1">
                <a:alpha val="60000"/>
              </a:schemeClr>
            </a:glo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42910" y="4500570"/>
            <a:ext cx="7972452" cy="1757362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Georgia" pitchFamily="18" charset="0"/>
              </a:rPr>
              <a:t>Для восстановления почвенной фауны требуется не менее 10 лет.</a:t>
            </a:r>
          </a:p>
          <a:p>
            <a:r>
              <a:rPr lang="ru-RU" sz="1800" dirty="0" smtClean="0">
                <a:latin typeface="Georgia" pitchFamily="18" charset="0"/>
              </a:rPr>
              <a:t>К сведению:</a:t>
            </a:r>
          </a:p>
          <a:p>
            <a:pPr>
              <a:buNone/>
            </a:pPr>
            <a:r>
              <a:rPr lang="ru-RU" sz="1800" dirty="0" smtClean="0">
                <a:latin typeface="Georgia" pitchFamily="18" charset="0"/>
              </a:rPr>
              <a:t>     на гарях в Окском заповеднике не произошло полное восстановление почвенной фауны в течение 20 лет после пожара, а качество  лесной подстилки так и не вернулось к </a:t>
            </a:r>
            <a:r>
              <a:rPr lang="ru-RU" sz="1800" dirty="0" err="1" smtClean="0">
                <a:latin typeface="Georgia" pitchFamily="18" charset="0"/>
              </a:rPr>
              <a:t>допожарному</a:t>
            </a:r>
            <a:r>
              <a:rPr lang="ru-RU" sz="1800" dirty="0" smtClean="0">
                <a:latin typeface="Georgia" pitchFamily="18" charset="0"/>
              </a:rPr>
              <a:t>  состоянию</a:t>
            </a:r>
            <a:endParaRPr lang="ru-RU" sz="1800" dirty="0">
              <a:latin typeface="Georgia" pitchFamily="18" charset="0"/>
            </a:endParaRPr>
          </a:p>
        </p:txBody>
      </p:sp>
      <p:pic>
        <p:nvPicPr>
          <p:cNvPr id="57346" name="Picture 2" descr="https://rulandinfo.ru/upload/iblock/8f3/okskiy-zapovednik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785794"/>
            <a:ext cx="4738721" cy="3554041"/>
          </a:xfrm>
          <a:prstGeom prst="roundRect">
            <a:avLst/>
          </a:prstGeom>
          <a:noFill/>
          <a:effectLst>
            <a:glow rad="101600">
              <a:schemeClr val="tx1">
                <a:alpha val="60000"/>
              </a:schemeClr>
            </a:glo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800000"/>
                </a:solidFill>
                <a:latin typeface="Georgia" pitchFamily="18" charset="0"/>
              </a:rPr>
              <a:t>Парниковый эффект</a:t>
            </a:r>
            <a:endParaRPr lang="ru-RU" sz="2800" dirty="0">
              <a:solidFill>
                <a:srgbClr val="800000"/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57224" y="1600201"/>
            <a:ext cx="3638576" cy="25431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900" dirty="0" smtClean="0">
                <a:latin typeface="Georgia" pitchFamily="18" charset="0"/>
              </a:rPr>
              <a:t>      Пожары </a:t>
            </a:r>
            <a:r>
              <a:rPr lang="ru-RU" sz="1900" dirty="0" smtClean="0">
                <a:latin typeface="Georgia" pitchFamily="18" charset="0"/>
              </a:rPr>
              <a:t>вызывают истощение почвенного плодородия, способствуют высвобождению углерода, что вызывает дальнейшее повышение концентраций парниковых газов. </a:t>
            </a:r>
          </a:p>
          <a:p>
            <a:endParaRPr lang="ru-RU" dirty="0"/>
          </a:p>
        </p:txBody>
      </p:sp>
      <p:pic>
        <p:nvPicPr>
          <p:cNvPr id="64514" name="Picture 2" descr="https://cdnn21.img.ria.ru/images/150092/80/1500928067_0:18:1500:862_1920x0_80_0_0_41ba2aaa883d080d9cbed4154ac503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85860"/>
            <a:ext cx="3683025" cy="2071702"/>
          </a:xfrm>
          <a:prstGeom prst="roundRect">
            <a:avLst/>
          </a:prstGeom>
          <a:noFill/>
          <a:effectLst>
            <a:glow rad="101600">
              <a:schemeClr val="tx1">
                <a:alpha val="60000"/>
              </a:schemeClr>
            </a:glow>
          </a:effectLst>
        </p:spPr>
      </p:pic>
      <p:sp>
        <p:nvSpPr>
          <p:cNvPr id="6" name="Прямоугольник 5"/>
          <p:cNvSpPr/>
          <p:nvPr/>
        </p:nvSpPr>
        <p:spPr>
          <a:xfrm>
            <a:off x="6500826" y="3571876"/>
            <a:ext cx="2052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Georgia" pitchFamily="18" charset="0"/>
              </a:rPr>
              <a:t>Таяние ледников</a:t>
            </a:r>
            <a:endParaRPr lang="ru-RU" dirty="0">
              <a:latin typeface="Georgi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71604" y="5786454"/>
            <a:ext cx="1048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Georgia" pitchFamily="18" charset="0"/>
              </a:rPr>
              <a:t>Цунами</a:t>
            </a:r>
            <a:endParaRPr lang="ru-RU" dirty="0">
              <a:latin typeface="Georgia" pitchFamily="18" charset="0"/>
            </a:endParaRPr>
          </a:p>
        </p:txBody>
      </p:sp>
      <p:sp>
        <p:nvSpPr>
          <p:cNvPr id="18434" name="AutoShape 2" descr="https://vseprothailand.ru/wp-content/uploads/2019/12/cunami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35" name="Picture 3" descr="C:\Users\Q\Desktop\ap710503678507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3857628"/>
            <a:ext cx="3467730" cy="2286016"/>
          </a:xfrm>
          <a:prstGeom prst="roundRect">
            <a:avLst/>
          </a:prstGeom>
          <a:noFill/>
          <a:effectLst>
            <a:glow rad="101600">
              <a:schemeClr val="tx1">
                <a:alpha val="60000"/>
              </a:schemeClr>
            </a:glo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800000"/>
                </a:solidFill>
                <a:latin typeface="Georgia" pitchFamily="18" charset="0"/>
              </a:rPr>
              <a:t>Пожары - фактор «стирания эволюции»</a:t>
            </a:r>
            <a:br>
              <a:rPr lang="ru-RU" sz="2800" dirty="0" smtClean="0">
                <a:solidFill>
                  <a:srgbClr val="800000"/>
                </a:solidFill>
                <a:latin typeface="Georgia" pitchFamily="18" charset="0"/>
              </a:rPr>
            </a:br>
            <a:r>
              <a:rPr lang="ru-RU" sz="2800" dirty="0" smtClean="0">
                <a:solidFill>
                  <a:srgbClr val="800000"/>
                </a:solidFill>
                <a:latin typeface="Georgia" pitchFamily="18" charset="0"/>
              </a:rPr>
              <a:t> лесных экосистем </a:t>
            </a:r>
            <a:endParaRPr lang="ru-RU" sz="2800" dirty="0">
              <a:solidFill>
                <a:srgbClr val="800000"/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71538" y="1571612"/>
            <a:ext cx="7500990" cy="1328734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Georgia" pitchFamily="18" charset="0"/>
              </a:rPr>
              <a:t>Пожары приводят к утрате </a:t>
            </a:r>
            <a:r>
              <a:rPr lang="ru-RU" sz="1800" dirty="0" err="1" smtClean="0">
                <a:latin typeface="Georgia" pitchFamily="18" charset="0"/>
              </a:rPr>
              <a:t>биоразнообразия</a:t>
            </a:r>
            <a:r>
              <a:rPr lang="ru-RU" sz="1800" dirty="0" smtClean="0">
                <a:latin typeface="Georgia" pitchFamily="18" charset="0"/>
              </a:rPr>
              <a:t>, повреждению и уничтожению местообитаний для растений, животных и микроорганизмов, утрате функций лесных экосистем.</a:t>
            </a:r>
          </a:p>
          <a:p>
            <a:r>
              <a:rPr lang="ru-RU" sz="1800" dirty="0" smtClean="0">
                <a:latin typeface="Georgia" pitchFamily="18" charset="0"/>
              </a:rPr>
              <a:t> Для их восстановления требуются десятки и сотни лет. </a:t>
            </a:r>
            <a:endParaRPr lang="ru-RU" sz="1800" dirty="0">
              <a:latin typeface="Georgia" pitchFamily="18" charset="0"/>
            </a:endParaRPr>
          </a:p>
        </p:txBody>
      </p:sp>
      <p:sp>
        <p:nvSpPr>
          <p:cNvPr id="63490" name="AutoShape 2" descr="https://sputnik.kg/images/104060/00/104060009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3494" name="Picture 6" descr="https://media-1obl-ru.storage.yandexcloud.net/resize_cache/615597/149654922413b915fac2096ad9840a34/iblock/279/18_pozharov_likvidirovali_za_zharkuyu_nedelyu_v_yuzhnouralskikh_lestnichestvak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3071810"/>
            <a:ext cx="5202412" cy="2928958"/>
          </a:xfrm>
          <a:prstGeom prst="roundRect">
            <a:avLst/>
          </a:prstGeom>
          <a:noFill/>
          <a:effectLst>
            <a:glow rad="101600">
              <a:schemeClr val="tx1">
                <a:alpha val="60000"/>
              </a:schemeClr>
            </a:glo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42910" y="4929198"/>
            <a:ext cx="7858180" cy="1357322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Georgia" pitchFamily="18" charset="0"/>
              </a:rPr>
              <a:t>Ежегодно тысячи животных заживо сгорают в огне лесного пожара. Большинство животных во время пожара не стремится убежать от надвигающегося огня, а затаивается. Это приводит к гибели от огня или дыма. </a:t>
            </a:r>
            <a:endParaRPr lang="ru-RU" sz="1800" dirty="0">
              <a:latin typeface="Georgia" pitchFamily="18" charset="0"/>
            </a:endParaRPr>
          </a:p>
        </p:txBody>
      </p:sp>
      <p:pic>
        <p:nvPicPr>
          <p:cNvPr id="5" name="Picture 12" descr="D:\Рабочий стол\Для школы\Лосёнок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000108"/>
            <a:ext cx="3071834" cy="1735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8" descr="D:\Рабочий стол\Для школы\zunoaedj9mo.jpg"/>
          <p:cNvPicPr>
            <a:picLocks noChangeAspect="1" noChangeArrowheads="1"/>
          </p:cNvPicPr>
          <p:nvPr/>
        </p:nvPicPr>
        <p:blipFill>
          <a:blip r:embed="rId3"/>
          <a:srcRect l="10417"/>
          <a:stretch>
            <a:fillRect/>
          </a:stretch>
        </p:blipFill>
        <p:spPr bwMode="auto">
          <a:xfrm>
            <a:off x="5027090" y="963558"/>
            <a:ext cx="2902496" cy="1822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9" descr="D:\Рабочий стол\Для школы\1025554729.jpg"/>
          <p:cNvPicPr>
            <a:picLocks noChangeAspect="1" noChangeArrowheads="1"/>
          </p:cNvPicPr>
          <p:nvPr/>
        </p:nvPicPr>
        <p:blipFill>
          <a:blip r:embed="rId4"/>
          <a:srcRect l="15968" t="20455"/>
          <a:stretch>
            <a:fillRect/>
          </a:stretch>
        </p:blipFill>
        <p:spPr bwMode="auto">
          <a:xfrm>
            <a:off x="3214678" y="3000372"/>
            <a:ext cx="2920385" cy="1838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42910" y="857232"/>
            <a:ext cx="3824286" cy="2614618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Georgia" pitchFamily="18" charset="0"/>
              </a:rPr>
              <a:t>В пожарах гибнут лесные </a:t>
            </a:r>
          </a:p>
          <a:p>
            <a:pPr>
              <a:buNone/>
            </a:pPr>
            <a:r>
              <a:rPr lang="ru-RU" sz="1800" dirty="0" smtClean="0">
                <a:latin typeface="Georgia" pitchFamily="18" charset="0"/>
              </a:rPr>
              <a:t>       птицы и их птенцы, </a:t>
            </a:r>
          </a:p>
          <a:p>
            <a:r>
              <a:rPr lang="ru-RU" sz="1800" dirty="0" smtClean="0">
                <a:latin typeface="Georgia" pitchFamily="18" charset="0"/>
              </a:rPr>
              <a:t>наблюдается вынужденное покидание птицами своих гнезд, в том числе и теми, которые гнездились вблизи территории, подвергшейся воздействию огня.</a:t>
            </a:r>
          </a:p>
          <a:p>
            <a:endParaRPr lang="ru-RU" sz="1800" dirty="0">
              <a:latin typeface="Georgia" pitchFamily="18" charset="0"/>
            </a:endParaRPr>
          </a:p>
        </p:txBody>
      </p:sp>
      <p:pic>
        <p:nvPicPr>
          <p:cNvPr id="61446" name="Picture 6" descr="http://images.myshared.ru/6/580796/slide_27.jpg"/>
          <p:cNvPicPr>
            <a:picLocks noChangeAspect="1" noChangeArrowheads="1"/>
          </p:cNvPicPr>
          <p:nvPr/>
        </p:nvPicPr>
        <p:blipFill>
          <a:blip r:embed="rId2"/>
          <a:srcRect r="13636" b="9091"/>
          <a:stretch>
            <a:fillRect/>
          </a:stretch>
        </p:blipFill>
        <p:spPr bwMode="auto">
          <a:xfrm>
            <a:off x="5357818" y="3714752"/>
            <a:ext cx="2928958" cy="2312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http://go32.ru/uploads/posts/2019-04/1554112827_pogar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3643314"/>
            <a:ext cx="3871940" cy="2419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44" name="Picture 4" descr="https://i.ytimg.com/vi/73zBRszrC4w/maxresdefaul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1000108"/>
            <a:ext cx="3937027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14348" y="4572008"/>
            <a:ext cx="7786742" cy="1828799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Georgia" pitchFamily="18" charset="0"/>
              </a:rPr>
              <a:t>Представители </a:t>
            </a:r>
            <a:r>
              <a:rPr lang="ru-RU" sz="1800" dirty="0" err="1" smtClean="0">
                <a:latin typeface="Georgia" pitchFamily="18" charset="0"/>
              </a:rPr>
              <a:t>герпетофауны</a:t>
            </a:r>
            <a:r>
              <a:rPr lang="ru-RU" sz="1800" dirty="0" smtClean="0">
                <a:latin typeface="Georgia" pitchFamily="18" charset="0"/>
              </a:rPr>
              <a:t>  (земноводные и рептилии) погибают от огня, дыма и кислородного голодания несмотря на то, что потенциально могут избежать его влияния. Однако даже быстро передвигающиеся змеи и ящерицы получают необратимые ожоги, разрушаются их убежища и истощается кормовая база.</a:t>
            </a:r>
          </a:p>
          <a:p>
            <a:endParaRPr lang="ru-RU" dirty="0"/>
          </a:p>
        </p:txBody>
      </p:sp>
      <p:sp>
        <p:nvSpPr>
          <p:cNvPr id="60418" name="AutoShape 2" descr="https://content.onliner.by/news/1100x5616/59d818412066c5c68b89eb660c59252e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0420" name="AutoShape 4" descr="https://content.onliner.by/news/1100x5616/59d818412066c5c68b89eb660c59252e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0421" name="Picture 5" descr="C:\Users\Q\Desktop\59d818412066c5c68b89eb660c59252e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75802" y="857232"/>
            <a:ext cx="5267453" cy="3500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14348" y="4786322"/>
            <a:ext cx="8072494" cy="1685924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Georgia" pitchFamily="18" charset="0"/>
              </a:rPr>
              <a:t>Чаще всего после лесных пожаров наблюдается значительное сокращение количества и биомассы съедобных и съедобно-микоризных видов грибов. Наиболее уязвимы грибные сообщества бореальных лесов. Через год после лесного пожара микоризные </a:t>
            </a:r>
            <a:r>
              <a:rPr lang="ru-RU" sz="1800" dirty="0" smtClean="0">
                <a:latin typeface="Georgia" pitchFamily="18" charset="0"/>
              </a:rPr>
              <a:t>виды грибов </a:t>
            </a:r>
            <a:r>
              <a:rPr lang="ru-RU" sz="1800" dirty="0" smtClean="0">
                <a:latin typeface="Georgia" pitchFamily="18" charset="0"/>
              </a:rPr>
              <a:t>в этих лесах не наблюдались</a:t>
            </a:r>
            <a:endParaRPr lang="ru-RU" sz="1800" dirty="0">
              <a:latin typeface="Georgia" pitchFamily="18" charset="0"/>
            </a:endParaRPr>
          </a:p>
        </p:txBody>
      </p:sp>
      <p:sp>
        <p:nvSpPr>
          <p:cNvPr id="56326" name="AutoShape 6" descr="https://cdn.fishki.net/upload/post/2016/12/30/2179559/fw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6328" name="AutoShape 8" descr="https://danlik.ru/wp-content/uploads/2015/06/Borovi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6330" name="AutoShape 10" descr="https://tgc9.ru/wp-content/uploads/2021/01/img_16109253708665-1-1024x57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6333" name="AutoShape 13" descr="https://pro-dachnikov.com/uploads/posts/2022-01/1643394945_48-pro-dachnikov-com-p-osinovik-foto-5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6335" name="AutoShape 15" descr="https://vlukoshke.ru/wp-content/uploads/2020/03/leccinum-testaceoscabrum-2-768x57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Picture 2" descr="Крупный лесной пожар на греческом острове Хиос пошел на убыль - Новости Событий - Новости Mail.R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714356"/>
            <a:ext cx="5857916" cy="3900078"/>
          </a:xfrm>
          <a:prstGeom prst="roundRect">
            <a:avLst/>
          </a:prstGeom>
          <a:noFill/>
          <a:effectLst>
            <a:glow rad="101600">
              <a:schemeClr val="tx1">
                <a:alpha val="60000"/>
              </a:schemeClr>
            </a:glow>
          </a:effectLst>
        </p:spPr>
      </p:pic>
      <p:pic>
        <p:nvPicPr>
          <p:cNvPr id="56324" name="Picture 4" descr="http://sovetik-sad.ru/wp-content/uploads/2021/01/59b99e4787f849269de7435b218b422c.max-2500x1500-1-1200x7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1000108"/>
            <a:ext cx="2286016" cy="1333510"/>
          </a:xfrm>
          <a:prstGeom prst="round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6336" name="Picture 16" descr="C:\Users\Q\Desktop\leccinum-testaceoscabrum-2-768x5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2928934"/>
            <a:ext cx="1865202" cy="1398585"/>
          </a:xfrm>
          <a:prstGeom prst="round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6331" name="Picture 11" descr="C:\Users\Q\Desktop\img_16109253708665-1-1024x57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7421" y="2778502"/>
            <a:ext cx="2071703" cy="1553777"/>
          </a:xfrm>
          <a:prstGeom prst="round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42910" y="5286388"/>
            <a:ext cx="7000924" cy="107157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dirty="0" smtClean="0">
                <a:latin typeface="Georgia" pitchFamily="18" charset="0"/>
              </a:rPr>
              <a:t>      Едва </a:t>
            </a:r>
            <a:r>
              <a:rPr lang="ru-RU" sz="1800" dirty="0" smtClean="0">
                <a:latin typeface="Georgia" pitchFamily="18" charset="0"/>
              </a:rPr>
              <a:t>уловимый тонкий аромат весны уже повсюду – сбрасывает коричневые колпачки – чешуйки верба, украшая свои ветви пушистыми белыми шариками. </a:t>
            </a:r>
            <a:endParaRPr lang="ru-RU" sz="1800" dirty="0">
              <a:latin typeface="Georgia" pitchFamily="18" charset="0"/>
            </a:endParaRPr>
          </a:p>
        </p:txBody>
      </p:sp>
      <p:pic>
        <p:nvPicPr>
          <p:cNvPr id="5128" name="Picture 8" descr="https://stihi.ru/pics/2019/04/13/67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9" y="696497"/>
            <a:ext cx="5929352" cy="4447015"/>
          </a:xfrm>
          <a:prstGeom prst="roundRect">
            <a:avLst/>
          </a:prstGeom>
          <a:noFill/>
          <a:effectLst>
            <a:glow rad="101600">
              <a:schemeClr val="accent2">
                <a:lumMod val="50000"/>
                <a:alpha val="60000"/>
              </a:schemeClr>
            </a:glo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85786" y="4643446"/>
            <a:ext cx="7786742" cy="1543048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Georgia" pitchFamily="18" charset="0"/>
              </a:rPr>
              <a:t>После низовых беглых и устойчивых слабых лесных пожаров обилие брусники достигает </a:t>
            </a:r>
            <a:r>
              <a:rPr lang="ru-RU" sz="1800" dirty="0" err="1" smtClean="0">
                <a:latin typeface="Georgia" pitchFamily="18" charset="0"/>
              </a:rPr>
              <a:t>допожарного</a:t>
            </a:r>
            <a:r>
              <a:rPr lang="ru-RU" sz="1800" dirty="0" smtClean="0">
                <a:latin typeface="Georgia" pitchFamily="18" charset="0"/>
              </a:rPr>
              <a:t> уровня через 2-3 года, голубики — через 3-5 лет, после устойчивых пожаров средней </a:t>
            </a:r>
            <a:r>
              <a:rPr lang="ru-RU" sz="1800" dirty="0" smtClean="0">
                <a:latin typeface="Georgia" pitchFamily="18" charset="0"/>
              </a:rPr>
              <a:t>интенсивности </a:t>
            </a:r>
            <a:r>
              <a:rPr lang="ru-RU" sz="1800" dirty="0" smtClean="0">
                <a:latin typeface="Georgia" pitchFamily="18" charset="0"/>
              </a:rPr>
              <a:t>— соответственно через 4-6 и 6-8 лет, а при сильной интенсивности — через 10 и 15 лет.</a:t>
            </a:r>
          </a:p>
          <a:p>
            <a:endParaRPr lang="ru-RU" sz="1800" dirty="0">
              <a:latin typeface="Georgia" pitchFamily="18" charset="0"/>
            </a:endParaRPr>
          </a:p>
        </p:txBody>
      </p:sp>
      <p:sp>
        <p:nvSpPr>
          <p:cNvPr id="55298" name="AutoShape 2" descr="https://lifelovetrip.com/wp-content/uploads/2017/12/blueberries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5301" name="AutoShape 5" descr="https://lifelovetrip.com/wp-content/uploads/2017/12/blueberries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94" name="AutoShape 2" descr="https://pibig.info/uploads/posts/2021-05/1620853921_4-pibig_info-p-les-posle-pozhara-priroda-krasivo-foto-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96" name="AutoShape 4" descr="https://pibig.info/uploads/posts/2021-05/1620853921_4-pibig_info-p-les-posle-pozhara-priroda-krasivo-foto-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7" name="Picture 5" descr="C:\Users\Q\Desktop\1620853921_4-pibig_info-p-les-posle-pozhara-priroda-krasivo-foto-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1629" y="756518"/>
            <a:ext cx="6255306" cy="3744052"/>
          </a:xfrm>
          <a:prstGeom prst="roundRect">
            <a:avLst/>
          </a:prstGeom>
          <a:noFill/>
          <a:effectLst>
            <a:glow rad="101600">
              <a:schemeClr val="tx1">
                <a:alpha val="60000"/>
              </a:schemeClr>
            </a:glow>
          </a:effectLst>
        </p:spPr>
      </p:pic>
      <p:pic>
        <p:nvPicPr>
          <p:cNvPr id="55303" name="Picture 7" descr="https://89.img.avito.st/image/1/0DwJEbaxfNU_pv7YJT7ALfqyfNG1sHb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3000372"/>
            <a:ext cx="2044634" cy="1285884"/>
          </a:xfrm>
          <a:prstGeom prst="round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5305" name="Picture 9" descr="https://cepia.ru/images/u/pages/2311/zemlyanika-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5608" y="2928934"/>
            <a:ext cx="1473347" cy="1357322"/>
          </a:xfrm>
          <a:prstGeom prst="round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5299" name="Picture 3" descr="C:\Users\Q\Downloads\blueberries-2646330_12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2928934"/>
            <a:ext cx="1905531" cy="1428760"/>
          </a:xfrm>
          <a:prstGeom prst="round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93978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800000"/>
                </a:solidFill>
                <a:latin typeface="Georgia" pitchFamily="18" charset="0"/>
              </a:rPr>
              <a:t>Регулирование водного режима</a:t>
            </a:r>
            <a:endParaRPr lang="ru-RU" sz="2800" dirty="0">
              <a:solidFill>
                <a:srgbClr val="800000"/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42910" y="1643050"/>
            <a:ext cx="4038600" cy="4525963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>
                <a:latin typeface="Georgia" pitchFamily="18" charset="0"/>
              </a:rPr>
              <a:t>Лесные экосистемы влияют на количество и качество водного стока, поглощая из раствора катионы и анионы, улучшая бактериологические свойства воды, очищая их от взвешенных твердых частиц и воздействуя на температурный режим водных объектов. Лес снижает пиковые нагрузки поверхностного стока, переводя его в подземный, тем самым уменьшая риск возникновения подтопления</a:t>
            </a:r>
          </a:p>
          <a:p>
            <a:r>
              <a:rPr lang="ru-RU" dirty="0" smtClean="0">
                <a:latin typeface="Georgia" pitchFamily="18" charset="0"/>
              </a:rPr>
              <a:t>Лесные пожары могут иметь разрушительные последствия для водных экосистем и питьевого водоснабжения населени</a:t>
            </a:r>
            <a:r>
              <a:rPr lang="ru-RU" dirty="0" smtClean="0"/>
              <a:t>я.</a:t>
            </a:r>
          </a:p>
          <a:p>
            <a:endParaRPr lang="ru-RU" dirty="0"/>
          </a:p>
        </p:txBody>
      </p:sp>
      <p:sp>
        <p:nvSpPr>
          <p:cNvPr id="54276" name="AutoShape 4" descr="https://ds05.infourok.ru/uploads/ex/0fa8/000e05df-ff36cbb6/img1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4278" name="Picture 6" descr="http://oporastavropol.ru/assets/images_cache/4eee1f272ef5eb5aacee15937ecd9e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285860"/>
            <a:ext cx="3431310" cy="2286016"/>
          </a:xfrm>
          <a:prstGeom prst="roundRect">
            <a:avLst/>
          </a:prstGeom>
          <a:noFill/>
          <a:effectLst>
            <a:glow rad="101600">
              <a:schemeClr val="accent3">
                <a:lumMod val="50000"/>
                <a:alpha val="60000"/>
              </a:schemeClr>
            </a:glow>
          </a:effectLst>
        </p:spPr>
      </p:pic>
      <p:sp>
        <p:nvSpPr>
          <p:cNvPr id="54280" name="AutoShape 8" descr="https://regnum.ru/uploads/pictures/news/2019/08/26/regnum_picture_1566797305740160_norma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4282" name="AutoShape 10" descr="https://transsibinfo.com/attachments/7de6113b2223b0c50d4846e4696a3599f9ad13ac/store/fill/1200/630/71673328681c4d80eee8f333d2edee22acfeac410f70489ba88117b91dd0/72502_x9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4283" name="Picture 11" descr="C:\Users\Q\Desktop\72502_x9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4286256"/>
            <a:ext cx="3265738" cy="1714512"/>
          </a:xfrm>
          <a:prstGeom prst="roundRect">
            <a:avLst/>
          </a:prstGeom>
          <a:noFill/>
          <a:effectLst>
            <a:glow rad="101600">
              <a:schemeClr val="accent3">
                <a:lumMod val="50000"/>
                <a:alpha val="60000"/>
              </a:schemeClr>
            </a:glo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5500694" y="3714752"/>
            <a:ext cx="1686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Georgia" pitchFamily="18" charset="0"/>
              </a:rPr>
              <a:t>Разлив Амура</a:t>
            </a:r>
            <a:endParaRPr lang="ru-RU" dirty="0">
              <a:latin typeface="Georgia" pitchFamily="18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800000"/>
                </a:solidFill>
                <a:latin typeface="Georgia" pitchFamily="18" charset="0"/>
              </a:rPr>
              <a:t>Не допусти!</a:t>
            </a:r>
            <a:endParaRPr lang="ru-RU" sz="2800" dirty="0">
              <a:solidFill>
                <a:srgbClr val="800000"/>
              </a:solidFill>
              <a:latin typeface="Georgia" pitchFamily="18" charset="0"/>
            </a:endParaRPr>
          </a:p>
        </p:txBody>
      </p:sp>
      <p:pic>
        <p:nvPicPr>
          <p:cNvPr id="3" name="Picture 2" descr="https://tverigrad.ru/wp-content/uploads/2018/08/9WoU3mnysY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1" y="1285859"/>
            <a:ext cx="6429421" cy="4286281"/>
          </a:xfrm>
          <a:prstGeom prst="roundRect">
            <a:avLst/>
          </a:prstGeom>
          <a:noFill/>
          <a:effectLst>
            <a:glow rad="101600">
              <a:schemeClr val="accent2">
                <a:lumMod val="50000"/>
                <a:alpha val="60000"/>
              </a:schemeClr>
            </a:glo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357290" y="714356"/>
            <a:ext cx="7143800" cy="132873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dirty="0" smtClean="0">
                <a:latin typeface="Georgia" pitchFamily="18" charset="0"/>
              </a:rPr>
              <a:t>      Весенне-летний пожароопасный период - тревожное время для всех. И хочется надеяться на то, что со стороны каждого  человека будут приняты меры, чтобы обезопасить  природу от возможной беды.</a:t>
            </a:r>
            <a:endParaRPr lang="ru-RU" sz="1800" dirty="0">
              <a:latin typeface="Georgia" pitchFamily="18" charset="0"/>
            </a:endParaRPr>
          </a:p>
        </p:txBody>
      </p:sp>
      <p:pic>
        <p:nvPicPr>
          <p:cNvPr id="5" name="Picture 2" descr="https://i.pinimg.com/originals/80/c7/a5/80c7a590f051440615c88ac50e2c5df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2143116"/>
            <a:ext cx="4071966" cy="2724824"/>
          </a:xfrm>
          <a:prstGeom prst="roundRect">
            <a:avLst/>
          </a:prstGeom>
          <a:noFill/>
          <a:effectLst>
            <a:glow rad="101600">
              <a:schemeClr val="bg2">
                <a:lumMod val="10000"/>
                <a:alpha val="60000"/>
              </a:schemeClr>
            </a:glow>
          </a:effectLst>
        </p:spPr>
      </p:pic>
      <p:pic>
        <p:nvPicPr>
          <p:cNvPr id="6" name="Picture 12" descr="https://media-manager.noticiasaominuto.com/gallery/1920/naom_5e58e30049d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3571876"/>
            <a:ext cx="3820462" cy="2546974"/>
          </a:xfrm>
          <a:prstGeom prst="roundRect">
            <a:avLst/>
          </a:prstGeom>
          <a:noFill/>
          <a:effectLst>
            <a:glow rad="101600">
              <a:schemeClr val="bg2">
                <a:lumMod val="10000"/>
                <a:alpha val="60000"/>
              </a:schemeClr>
            </a:glo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642918"/>
            <a:ext cx="8229600" cy="7143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800000"/>
                </a:solidFill>
                <a:latin typeface="Georgia" pitchFamily="18" charset="0"/>
              </a:rPr>
              <a:t>Берегите лес!</a:t>
            </a:r>
            <a:endParaRPr lang="ru-RU" sz="2800" dirty="0">
              <a:solidFill>
                <a:srgbClr val="800000"/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1357298"/>
            <a:ext cx="3643338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2000" dirty="0" smtClean="0">
              <a:latin typeface="Monotype Corsiva" pitchFamily="66" charset="0"/>
            </a:endParaRPr>
          </a:p>
          <a:p>
            <a:pPr>
              <a:buNone/>
            </a:pPr>
            <a:r>
              <a:rPr lang="ru-RU" sz="2400" dirty="0" smtClean="0">
                <a:latin typeface="Georgia" pitchFamily="18" charset="0"/>
                <a:cs typeface="Times New Roman" pitchFamily="18" charset="0"/>
              </a:rPr>
              <a:t>               ***</a:t>
            </a:r>
          </a:p>
          <a:p>
            <a:pPr>
              <a:buNone/>
            </a:pPr>
            <a:r>
              <a:rPr lang="ru-RU" sz="2000" dirty="0" smtClean="0">
                <a:latin typeface="Georgia" pitchFamily="18" charset="0"/>
              </a:rPr>
              <a:t>Стали люди сильными, </a:t>
            </a:r>
          </a:p>
          <a:p>
            <a:pPr>
              <a:buNone/>
            </a:pPr>
            <a:r>
              <a:rPr lang="ru-RU" sz="2000" dirty="0" smtClean="0">
                <a:latin typeface="Georgia" pitchFamily="18" charset="0"/>
              </a:rPr>
              <a:t>                          как Боги,</a:t>
            </a:r>
          </a:p>
          <a:p>
            <a:pPr>
              <a:buNone/>
            </a:pPr>
            <a:r>
              <a:rPr lang="ru-RU" sz="2000" dirty="0" smtClean="0">
                <a:latin typeface="Georgia" pitchFamily="18" charset="0"/>
              </a:rPr>
              <a:t>И судьба Земли </a:t>
            </a:r>
          </a:p>
          <a:p>
            <a:pPr>
              <a:buNone/>
            </a:pPr>
            <a:r>
              <a:rPr lang="ru-RU" sz="2000" dirty="0" smtClean="0">
                <a:latin typeface="Georgia" pitchFamily="18" charset="0"/>
              </a:rPr>
              <a:t>                   у них в руках,</a:t>
            </a:r>
          </a:p>
          <a:p>
            <a:pPr>
              <a:buNone/>
            </a:pPr>
            <a:r>
              <a:rPr lang="ru-RU" sz="2000" dirty="0" smtClean="0">
                <a:latin typeface="Georgia" pitchFamily="18" charset="0"/>
              </a:rPr>
              <a:t>Но темнеют </a:t>
            </a:r>
          </a:p>
          <a:p>
            <a:pPr>
              <a:buNone/>
            </a:pPr>
            <a:r>
              <a:rPr lang="ru-RU" sz="2000" dirty="0" smtClean="0">
                <a:latin typeface="Georgia" pitchFamily="18" charset="0"/>
              </a:rPr>
              <a:t>              страшные ожоги</a:t>
            </a:r>
          </a:p>
          <a:p>
            <a:pPr>
              <a:buNone/>
            </a:pPr>
            <a:r>
              <a:rPr lang="ru-RU" sz="2000" dirty="0" smtClean="0">
                <a:latin typeface="Georgia" pitchFamily="18" charset="0"/>
              </a:rPr>
              <a:t>У земного шара на боках.</a:t>
            </a:r>
            <a:endParaRPr lang="ru-RU" sz="2000" dirty="0">
              <a:latin typeface="Georgia" pitchFamily="18" charset="0"/>
            </a:endParaRPr>
          </a:p>
        </p:txBody>
      </p:sp>
      <p:pic>
        <p:nvPicPr>
          <p:cNvPr id="6" name="Picture 2" descr="Охрана лесов: Последствия лесных пожаров для фаун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2000240"/>
            <a:ext cx="3981443" cy="2714620"/>
          </a:xfrm>
          <a:prstGeom prst="roundRect">
            <a:avLst/>
          </a:prstGeom>
          <a:noFill/>
          <a:effectLst>
            <a:glow rad="101600">
              <a:schemeClr val="bg2">
                <a:lumMod val="10000"/>
                <a:alpha val="60000"/>
              </a:schemeClr>
            </a:glo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Georgia" pitchFamily="18" charset="0"/>
              </a:rPr>
              <a:t>Благодарим за внимание!</a:t>
            </a:r>
            <a:endParaRPr lang="ru-RU" sz="2800" dirty="0">
              <a:latin typeface="Georgia" pitchFamily="18" charset="0"/>
            </a:endParaRPr>
          </a:p>
        </p:txBody>
      </p:sp>
      <p:sp>
        <p:nvSpPr>
          <p:cNvPr id="1026" name="AutoShape 2" descr="https://r.zbp.ru/816x544/f3/24/530808.dm3hd2.2wq1.c6.9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phonoteka.org/uploads/posts/2021-05/1622343326_1-phonoteka_org-p-lesnoi-pozhar-art-krasivo-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avatars.mds.yandex.net/get-zen_doc/244664/pub_5d3a07651d656a00adddad23_5d3a101dd5135c00ad139017/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1285860"/>
            <a:ext cx="5786478" cy="4339858"/>
          </a:xfrm>
          <a:prstGeom prst="roundRect">
            <a:avLst/>
          </a:prstGeom>
          <a:noFill/>
          <a:effectLst>
            <a:glow rad="101600">
              <a:schemeClr val="accent6">
                <a:lumMod val="75000"/>
                <a:alpha val="60000"/>
              </a:schemeClr>
            </a:glow>
          </a:effectLst>
        </p:spPr>
      </p:pic>
      <p:sp>
        <p:nvSpPr>
          <p:cNvPr id="6" name="Прямоугольник 5"/>
          <p:cNvSpPr/>
          <p:nvPr/>
        </p:nvSpPr>
        <p:spPr>
          <a:xfrm>
            <a:off x="714348" y="5715016"/>
            <a:ext cx="77867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Georgia" pitchFamily="18" charset="0"/>
              </a:rPr>
              <a:t>ОГБУ «Дирекция по охране объектов животного мира и ООПТ ЕАО»</a:t>
            </a:r>
          </a:p>
          <a:p>
            <a:pPr algn="ctr"/>
            <a:r>
              <a:rPr lang="ru-RU" dirty="0" smtClean="0">
                <a:latin typeface="Georgia" pitchFamily="18" charset="0"/>
              </a:rPr>
              <a:t>МРОО «Центр Тигр»</a:t>
            </a:r>
            <a:endParaRPr lang="ru-RU" dirty="0">
              <a:latin typeface="Georgia" pitchFamily="18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71472" y="5357826"/>
            <a:ext cx="7072362" cy="75722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dirty="0" smtClean="0">
                <a:latin typeface="Georgia" pitchFamily="18" charset="0"/>
              </a:rPr>
              <a:t>      Всплесками разноцветной радуги на проталинках и тут и там красуются первенцы Весны - подснежники .</a:t>
            </a:r>
            <a:endParaRPr lang="ru-RU" sz="1800" dirty="0">
              <a:latin typeface="Georgia" pitchFamily="18" charset="0"/>
            </a:endParaRPr>
          </a:p>
        </p:txBody>
      </p:sp>
      <p:sp>
        <p:nvSpPr>
          <p:cNvPr id="100354" name="AutoShape 2" descr="https://cdn.fishki.net/upload/post/2020/03/02/3244983/2b1b7d8500a6e003c84acec9373c4b4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0358" name="Picture 6" descr="https://avatars.mds.yandex.net/get-zen_doc/4338516/pub_607f2b48ba83cd25678cbb15_607f2baab7e87914020d9933/scale_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3047164"/>
            <a:ext cx="3429024" cy="2280301"/>
          </a:xfrm>
          <a:prstGeom prst="roundRect">
            <a:avLst/>
          </a:prstGeom>
          <a:noFill/>
          <a:effectLst>
            <a:glow rad="101600">
              <a:schemeClr val="accent2">
                <a:lumMod val="50000"/>
                <a:alpha val="60000"/>
              </a:schemeClr>
            </a:glow>
          </a:effectLst>
        </p:spPr>
      </p:pic>
      <p:pic>
        <p:nvPicPr>
          <p:cNvPr id="4098" name="Picture 2" descr="https://i.mycdn.me/i?r=AzEPZsRbOZEKgBhR0XGMT1RkBQHafXetknliuteoi_gewaaKTM5SRkZCeTgDn6uOyi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857232"/>
            <a:ext cx="4484826" cy="3214709"/>
          </a:xfrm>
          <a:prstGeom prst="roundRect">
            <a:avLst/>
          </a:prstGeom>
          <a:noFill/>
          <a:effectLst>
            <a:glow rad="101600">
              <a:schemeClr val="accent2">
                <a:lumMod val="50000"/>
                <a:alpha val="60000"/>
              </a:schemeClr>
            </a:glo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28596" y="5000636"/>
            <a:ext cx="7758138" cy="121444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1800" dirty="0" smtClean="0">
                <a:latin typeface="Georgia" pitchFamily="18" charset="0"/>
              </a:rPr>
              <a:t>      Привлечённые  </a:t>
            </a:r>
            <a:r>
              <a:rPr lang="ru-RU" sz="1800" dirty="0" smtClean="0">
                <a:latin typeface="Georgia" pitchFamily="18" charset="0"/>
              </a:rPr>
              <a:t>красотой первых цветов, неспешно  и осторожно выползают из своих  укрытий насекомые. </a:t>
            </a:r>
            <a:endParaRPr lang="ru-RU" sz="1800" dirty="0" smtClean="0">
              <a:latin typeface="Georgia" pitchFamily="18" charset="0"/>
            </a:endParaRPr>
          </a:p>
          <a:p>
            <a:pPr>
              <a:buNone/>
            </a:pPr>
            <a:r>
              <a:rPr lang="ru-RU" sz="1800" dirty="0" smtClean="0">
                <a:latin typeface="Georgia" pitchFamily="18" charset="0"/>
              </a:rPr>
              <a:t> </a:t>
            </a:r>
            <a:r>
              <a:rPr lang="ru-RU" sz="1800" dirty="0" smtClean="0">
                <a:latin typeface="Georgia" pitchFamily="18" charset="0"/>
              </a:rPr>
              <a:t>     </a:t>
            </a:r>
            <a:r>
              <a:rPr lang="ru-RU" sz="1800" dirty="0" smtClean="0">
                <a:latin typeface="Georgia" pitchFamily="18" charset="0"/>
              </a:rPr>
              <a:t>Серьёзный</a:t>
            </a:r>
            <a:r>
              <a:rPr lang="ru-RU" sz="1800" dirty="0" smtClean="0">
                <a:latin typeface="Georgia" pitchFamily="18" charset="0"/>
              </a:rPr>
              <a:t>, неторопливый шмель деловито облетает цветок за цветком в поисках нектара и пыльцы.</a:t>
            </a:r>
            <a:endParaRPr lang="ru-RU" sz="1800" dirty="0">
              <a:latin typeface="Georgia" pitchFamily="18" charset="0"/>
            </a:endParaRPr>
          </a:p>
        </p:txBody>
      </p:sp>
      <p:pic>
        <p:nvPicPr>
          <p:cNvPr id="5" name="Picture 4" descr="http://s3.fotokto.ru/photo/full/390/3909528.jpg"/>
          <p:cNvPicPr>
            <a:picLocks noChangeAspect="1" noChangeArrowheads="1"/>
          </p:cNvPicPr>
          <p:nvPr/>
        </p:nvPicPr>
        <p:blipFill>
          <a:blip r:embed="rId2"/>
          <a:srcRect l="2632" t="1960" r="2631" b="3973"/>
          <a:stretch>
            <a:fillRect/>
          </a:stretch>
        </p:blipFill>
        <p:spPr bwMode="auto">
          <a:xfrm>
            <a:off x="1643042" y="714356"/>
            <a:ext cx="6107949" cy="4071966"/>
          </a:xfrm>
          <a:prstGeom prst="roundRect">
            <a:avLst/>
          </a:prstGeom>
          <a:noFill/>
          <a:effectLst>
            <a:glow rad="101600">
              <a:schemeClr val="accent3">
                <a:lumMod val="75000"/>
                <a:alpha val="60000"/>
              </a:schemeClr>
            </a:glo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42910" y="5572140"/>
            <a:ext cx="7143800" cy="7143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dirty="0" smtClean="0">
                <a:latin typeface="Georgia" pitchFamily="18" charset="0"/>
              </a:rPr>
              <a:t>      И </a:t>
            </a:r>
            <a:r>
              <a:rPr lang="ru-RU" sz="1800" dirty="0" smtClean="0">
                <a:latin typeface="Georgia" pitchFamily="18" charset="0"/>
              </a:rPr>
              <a:t>вот уже сотни – тысячи насекомых начинают свою незаметную, но такую полезную для Земли жизнь …</a:t>
            </a:r>
            <a:endParaRPr lang="ru-RU" sz="1800" dirty="0">
              <a:latin typeface="Georgia" pitchFamily="18" charset="0"/>
            </a:endParaRPr>
          </a:p>
        </p:txBody>
      </p:sp>
      <p:sp>
        <p:nvSpPr>
          <p:cNvPr id="1028" name="AutoShape 4" descr="https://photocentra.ru/images/main86/867195_mai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photocentra.ru/images/main86/867195_mai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img5.goodfon.ru/original/1366x768/4/cb/kuznechik-trava-makr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img5.goodfon.ru/original/800x480/4/cb/kuznechik-trava-makr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 descr="C:\Users\Q\Desktop\kuznechik-trava-makr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3143248"/>
            <a:ext cx="3714776" cy="2228866"/>
          </a:xfrm>
          <a:prstGeom prst="roundRect">
            <a:avLst/>
          </a:prstGeom>
          <a:noFill/>
          <a:effectLst>
            <a:glow rad="101600">
              <a:schemeClr val="accent3">
                <a:lumMod val="50000"/>
                <a:alpha val="60000"/>
              </a:schemeClr>
            </a:glow>
          </a:effectLst>
        </p:spPr>
      </p:pic>
      <p:pic>
        <p:nvPicPr>
          <p:cNvPr id="1026" name="Picture 2" descr="http://photolipetsk.ru/img/00026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143248"/>
            <a:ext cx="3321567" cy="2219925"/>
          </a:xfrm>
          <a:prstGeom prst="roundRect">
            <a:avLst/>
          </a:prstGeom>
          <a:noFill/>
          <a:effectLst>
            <a:glow rad="101600">
              <a:schemeClr val="accent3">
                <a:lumMod val="50000"/>
                <a:alpha val="60000"/>
              </a:schemeClr>
            </a:glow>
          </a:effectLst>
        </p:spPr>
      </p:pic>
      <p:pic>
        <p:nvPicPr>
          <p:cNvPr id="5" name="Picture 15" descr="https://live.staticflickr.com/2911/14049217069_0a955b67fe_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642918"/>
            <a:ext cx="3427350" cy="2286016"/>
          </a:xfrm>
          <a:prstGeom prst="roundRect">
            <a:avLst/>
          </a:prstGeom>
          <a:noFill/>
          <a:effectLst>
            <a:glow rad="101600">
              <a:schemeClr val="accent3">
                <a:lumMod val="75000"/>
                <a:alpha val="60000"/>
              </a:schemeClr>
            </a:glo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42976" y="642918"/>
            <a:ext cx="7358114" cy="90010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800" dirty="0" smtClean="0">
                <a:latin typeface="Georgia" pitchFamily="18" charset="0"/>
              </a:rPr>
              <a:t>      Лес  звучит птичьим гомоном и суетой – у пернатых пополнение: крикливые горластые птенцы отчаянно верещат, привлекая к себе внимание беспокойных родителей.</a:t>
            </a:r>
            <a:endParaRPr lang="ru-RU" sz="1800" dirty="0">
              <a:latin typeface="Georgia" pitchFamily="18" charset="0"/>
            </a:endParaRPr>
          </a:p>
        </p:txBody>
      </p:sp>
      <p:pic>
        <p:nvPicPr>
          <p:cNvPr id="3074" name="Picture 2" descr="https://stihi.ru/pics/2010/07/06/57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785926"/>
            <a:ext cx="6543336" cy="4151384"/>
          </a:xfrm>
          <a:prstGeom prst="roundRect">
            <a:avLst/>
          </a:prstGeom>
          <a:noFill/>
          <a:effectLst>
            <a:glow rad="101600">
              <a:schemeClr val="accent3">
                <a:lumMod val="50000"/>
                <a:alpha val="60000"/>
              </a:schemeClr>
            </a:glo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2891</TotalTime>
  <Words>1784</Words>
  <Application>Microsoft Office PowerPoint</Application>
  <PresentationFormat>Экран (4:3)</PresentationFormat>
  <Paragraphs>134</Paragraphs>
  <Slides>55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Тема Office</vt:lpstr>
      <vt:lpstr>Осторожно! Лесной пожар!</vt:lpstr>
      <vt:lpstr>За городом, в лесу…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Лесной пожар</vt:lpstr>
      <vt:lpstr>Слайд 14</vt:lpstr>
      <vt:lpstr>Слайд 15</vt:lpstr>
      <vt:lpstr>Слайд 16</vt:lpstr>
      <vt:lpstr>Слайд 17</vt:lpstr>
      <vt:lpstr>Задумайтесь!</vt:lpstr>
      <vt:lpstr>Причины пожара</vt:lpstr>
      <vt:lpstr>Весенние палы травы:  традиция, ведущая к трагедии</vt:lpstr>
      <vt:lpstr>Поджог травы  провоцирует появление проблем:  </vt:lpstr>
      <vt:lpstr>Слайд 22</vt:lpstr>
      <vt:lpstr>Слайд 23</vt:lpstr>
      <vt:lpstr>Слайд 24</vt:lpstr>
      <vt:lpstr>Слайд 25</vt:lpstr>
      <vt:lpstr>Слайд 26</vt:lpstr>
      <vt:lpstr>Виды лесных пожаров</vt:lpstr>
      <vt:lpstr>Низовые пожары</vt:lpstr>
      <vt:lpstr>Верховой пожар</vt:lpstr>
      <vt:lpstr>Почвенный пожар</vt:lpstr>
      <vt:lpstr>Торфяной пожар</vt:lpstr>
      <vt:lpstr>Действия при обнаружении  возгорания в лесу</vt:lpstr>
      <vt:lpstr>Если очаг возгорания маленький</vt:lpstr>
      <vt:lpstr>Слайд 34</vt:lpstr>
      <vt:lpstr>Опасно!</vt:lpstr>
      <vt:lpstr>Слайд 36</vt:lpstr>
      <vt:lpstr>В пожароопасный период в лесу  категорически запрещается:</vt:lpstr>
      <vt:lpstr>Последствия пожаров</vt:lpstr>
      <vt:lpstr>Слайд 39</vt:lpstr>
      <vt:lpstr>Влияние пожаров  на растительные сообщества </vt:lpstr>
      <vt:lpstr>Слайд 41</vt:lpstr>
      <vt:lpstr>Слайд 42</vt:lpstr>
      <vt:lpstr>Слайд 43</vt:lpstr>
      <vt:lpstr>Парниковый эффект</vt:lpstr>
      <vt:lpstr>Пожары - фактор «стирания эволюции»  лесных экосистем </vt:lpstr>
      <vt:lpstr> </vt:lpstr>
      <vt:lpstr>Слайд 47</vt:lpstr>
      <vt:lpstr>Слайд 48</vt:lpstr>
      <vt:lpstr>Слайд 49</vt:lpstr>
      <vt:lpstr>Слайд 50</vt:lpstr>
      <vt:lpstr>Регулирование водного режима</vt:lpstr>
      <vt:lpstr>Не допусти!</vt:lpstr>
      <vt:lpstr>Слайд 53</vt:lpstr>
      <vt:lpstr>Берегите лес!</vt:lpstr>
      <vt:lpstr>Благодарим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Катенок</dc:creator>
  <cp:lastModifiedBy>Q</cp:lastModifiedBy>
  <cp:revision>295</cp:revision>
  <dcterms:created xsi:type="dcterms:W3CDTF">2013-01-28T19:17:44Z</dcterms:created>
  <dcterms:modified xsi:type="dcterms:W3CDTF">2022-04-22T01:31:27Z</dcterms:modified>
</cp:coreProperties>
</file>